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1" r:id="rId4"/>
    <p:sldId id="312" r:id="rId5"/>
    <p:sldId id="313" r:id="rId6"/>
    <p:sldId id="314" r:id="rId7"/>
    <p:sldId id="292" r:id="rId8"/>
    <p:sldId id="293" r:id="rId9"/>
    <p:sldId id="294" r:id="rId10"/>
    <p:sldId id="295" r:id="rId11"/>
    <p:sldId id="296" r:id="rId12"/>
    <p:sldId id="297" r:id="rId13"/>
    <p:sldId id="298" r:id="rId14"/>
    <p:sldId id="299" r:id="rId15"/>
    <p:sldId id="300" r:id="rId16"/>
    <p:sldId id="301" r:id="rId17"/>
    <p:sldId id="303" r:id="rId18"/>
    <p:sldId id="302" r:id="rId19"/>
  </p:sldIdLst>
  <p:sldSz cx="12192000" cy="6858000"/>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2BDD"/>
    <a:srgbClr val="90ABDC"/>
    <a:srgbClr val="8AD2C6"/>
    <a:srgbClr val="4DBBA9"/>
    <a:srgbClr val="B7E3DC"/>
    <a:srgbClr val="F1EDA7"/>
    <a:srgbClr val="7CBCF0"/>
    <a:srgbClr val="59DBF5"/>
    <a:srgbClr val="0DB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47C13-EECA-4F99-839A-17E06A93A6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9914600-E16A-4F53-A236-DF61313EF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3EB0B4C-0F49-4906-9B70-7F2B2197FC57}"/>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82C76C00-D549-4438-87AD-E8411FD45DF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BBC4B-5047-4764-8DF6-BD74DE8A154D}"/>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200210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2535C-32C7-40AB-AC7C-B7761A3DD0B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890A36A-4ECB-4ADD-AF6E-AC4ABC5274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7350AE7-A972-4018-AE34-F80CAE42F9FA}"/>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80E5FBF6-63A1-453E-9FF3-E644D628E3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BE8F54-FB2C-476D-A11B-5C60EA987EEB}"/>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197586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9F4766-0377-4334-AB86-9CB54EF3B41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5BD8A7B-59F9-43B3-9525-155422DED5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E14BA6-F2C8-42BA-A4E2-7DDBCF83BDFB}"/>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6FAA0CB6-489B-4D2B-AC4E-13F7F81DE6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93F974-B158-4C18-B436-F67B06026685}"/>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426713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281F9-CA2B-4A84-9900-84EBE9CFED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9D72BC0-3F68-454D-9DC7-5381658474B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96403D9-C481-420B-AD7E-D67CC7FB6121}"/>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2ACBB8DE-737D-4294-B414-191349945F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4CF14F-896A-4967-B7D1-AF1E55D111C1}"/>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403286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F720F-0B75-4BC3-8CED-0B535C4CAC1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404CD38-4410-4BE4-8C81-6DB664C70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016D1C1-23A4-4C8D-A16C-879E9D368D51}"/>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ABC510BB-4D38-4E46-A7C8-E3B502F3C71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EC4566D-16AB-412C-A906-219DCB6C9DF2}"/>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27603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01277-E73D-4349-A471-59BD14BA836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F14DB4E-29C6-43D2-B52F-F1D68D45D11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676491C-07F3-411F-8F2E-EA0470146C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20E2C35-FADE-455F-BAE2-E11107C0D7F3}"/>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6" name="Marcador de pie de página 5">
            <a:extLst>
              <a:ext uri="{FF2B5EF4-FFF2-40B4-BE49-F238E27FC236}">
                <a16:creationId xmlns:a16="http://schemas.microsoft.com/office/drawing/2014/main" id="{E7811CC9-138B-4480-8225-CEF4BA39B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9763DB-49C6-479B-AC16-D87F4CAAF14A}"/>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245014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72D2-7C47-46D7-AF2C-384D8B542C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2855148-FC1C-4945-A991-602A93AAE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9BEB03-557F-4E9B-AFFB-4008140B4A9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DFF6743-8834-493B-8BB9-4757BE1AC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E8B2F7-15C1-4549-899A-BB30E418A5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C28866C-A7B7-4BE8-B4A8-143D6108950C}"/>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8" name="Marcador de pie de página 7">
            <a:extLst>
              <a:ext uri="{FF2B5EF4-FFF2-40B4-BE49-F238E27FC236}">
                <a16:creationId xmlns:a16="http://schemas.microsoft.com/office/drawing/2014/main" id="{DA7CCB31-5EC7-4B17-B854-CAE2C292C8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B33A08B-8E69-4542-AAEC-60EAE2B5ECE3}"/>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202801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0C6CE-D8C9-4DF1-ADD0-4BE047BF2C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59F0760-8C3E-478C-AE74-FC29E5BC82D1}"/>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4" name="Marcador de pie de página 3">
            <a:extLst>
              <a:ext uri="{FF2B5EF4-FFF2-40B4-BE49-F238E27FC236}">
                <a16:creationId xmlns:a16="http://schemas.microsoft.com/office/drawing/2014/main" id="{DDE60416-8C30-4B12-8D2B-9944FA0F285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64578E9-2160-4779-A6B8-735AA278612C}"/>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405429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CF1A2F-4DF1-46A2-BB6E-5F35226D1E1A}"/>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3" name="Marcador de pie de página 2">
            <a:extLst>
              <a:ext uri="{FF2B5EF4-FFF2-40B4-BE49-F238E27FC236}">
                <a16:creationId xmlns:a16="http://schemas.microsoft.com/office/drawing/2014/main" id="{9A56A087-4614-40B6-B13B-3AE82B18A3C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F6A1494-1BE5-428A-92B0-F3A59E816EBE}"/>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26643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56247-46C1-441B-B672-137FAC0DD2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DC0D38D-FAB2-4C6F-8971-CE54F9DC1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AEDF951-E7A9-47C8-A8B1-8F2C06714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06EA04-3CCF-47C6-BBB1-D97AEA483924}"/>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6" name="Marcador de pie de página 5">
            <a:extLst>
              <a:ext uri="{FF2B5EF4-FFF2-40B4-BE49-F238E27FC236}">
                <a16:creationId xmlns:a16="http://schemas.microsoft.com/office/drawing/2014/main" id="{E6AE9710-89F1-4243-A97C-4773960FBB5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04ED18-769D-421F-94D7-B7E8D21B682E}"/>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67756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27F64F-7EDA-48B5-9897-86BB08E78A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503429B-9623-4430-ABA6-853C870E7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F35CA43-E46E-485A-8217-4CCB15025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7CE88C-1C1C-475D-B8F8-EF6C908C32E4}"/>
              </a:ext>
            </a:extLst>
          </p:cNvPr>
          <p:cNvSpPr>
            <a:spLocks noGrp="1"/>
          </p:cNvSpPr>
          <p:nvPr>
            <p:ph type="dt" sz="half" idx="10"/>
          </p:nvPr>
        </p:nvSpPr>
        <p:spPr/>
        <p:txBody>
          <a:bodyPr/>
          <a:lstStyle/>
          <a:p>
            <a:fld id="{40A31367-9F2C-4E06-AEFE-932B4D1A90C4}" type="datetimeFigureOut">
              <a:rPr lang="es-MX" smtClean="0"/>
              <a:t>08/06/2020</a:t>
            </a:fld>
            <a:endParaRPr lang="es-MX"/>
          </a:p>
        </p:txBody>
      </p:sp>
      <p:sp>
        <p:nvSpPr>
          <p:cNvPr id="6" name="Marcador de pie de página 5">
            <a:extLst>
              <a:ext uri="{FF2B5EF4-FFF2-40B4-BE49-F238E27FC236}">
                <a16:creationId xmlns:a16="http://schemas.microsoft.com/office/drawing/2014/main" id="{DDAD2FE8-8C5A-4171-9F2A-A3772915FBF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C271B59-D4BB-4AA6-8022-34B406B9BD69}"/>
              </a:ext>
            </a:extLst>
          </p:cNvPr>
          <p:cNvSpPr>
            <a:spLocks noGrp="1"/>
          </p:cNvSpPr>
          <p:nvPr>
            <p:ph type="sldNum" sz="quarter" idx="12"/>
          </p:nvPr>
        </p:nvSpPr>
        <p:spPr/>
        <p:txBody>
          <a:bodyPr/>
          <a:lstStyle/>
          <a:p>
            <a:fld id="{D2234909-02FA-4508-8708-8D721174D066}" type="slidenum">
              <a:rPr lang="es-MX" smtClean="0"/>
              <a:t>‹Nº›</a:t>
            </a:fld>
            <a:endParaRPr lang="es-MX"/>
          </a:p>
        </p:txBody>
      </p:sp>
    </p:spTree>
    <p:extLst>
      <p:ext uri="{BB962C8B-B14F-4D97-AF65-F5344CB8AC3E}">
        <p14:creationId xmlns:p14="http://schemas.microsoft.com/office/powerpoint/2010/main" val="402779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B728D9-CA1A-4987-BCE3-A7DAB9EE5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355109C-213A-411E-A6C7-8FED5F6EC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FE7C95-87DD-4CC2-99A3-D940ADFAD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1367-9F2C-4E06-AEFE-932B4D1A90C4}" type="datetimeFigureOut">
              <a:rPr lang="es-MX" smtClean="0"/>
              <a:t>08/06/2020</a:t>
            </a:fld>
            <a:endParaRPr lang="es-MX"/>
          </a:p>
        </p:txBody>
      </p:sp>
      <p:sp>
        <p:nvSpPr>
          <p:cNvPr id="5" name="Marcador de pie de página 4">
            <a:extLst>
              <a:ext uri="{FF2B5EF4-FFF2-40B4-BE49-F238E27FC236}">
                <a16:creationId xmlns:a16="http://schemas.microsoft.com/office/drawing/2014/main" id="{5C327AA0-2DE6-42D5-9DDA-102DFBF27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2DA5C99-0040-4C9C-AEE3-E1FFBED8B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34909-02FA-4508-8708-8D721174D066}" type="slidenum">
              <a:rPr lang="es-MX" smtClean="0"/>
              <a:t>‹Nº›</a:t>
            </a:fld>
            <a:endParaRPr lang="es-MX"/>
          </a:p>
        </p:txBody>
      </p:sp>
    </p:spTree>
    <p:extLst>
      <p:ext uri="{BB962C8B-B14F-4D97-AF65-F5344CB8AC3E}">
        <p14:creationId xmlns:p14="http://schemas.microsoft.com/office/powerpoint/2010/main" val="372058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E57FBB-381B-419A-AD59-90765AC0697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751" l="0" r="99242"/>
                    </a14:imgEffect>
                  </a14:imgLayer>
                </a14:imgProps>
              </a:ext>
            </a:extLst>
          </a:blip>
          <a:stretch>
            <a:fillRect/>
          </a:stretch>
        </p:blipFill>
        <p:spPr>
          <a:xfrm>
            <a:off x="9953401" y="238359"/>
            <a:ext cx="2245598" cy="3410927"/>
          </a:xfrm>
          <a:prstGeom prst="rect">
            <a:avLst/>
          </a:prstGeom>
        </p:spPr>
      </p:pic>
      <p:sp>
        <p:nvSpPr>
          <p:cNvPr id="6" name="Rectángulo 5">
            <a:extLst>
              <a:ext uri="{FF2B5EF4-FFF2-40B4-BE49-F238E27FC236}">
                <a16:creationId xmlns:a16="http://schemas.microsoft.com/office/drawing/2014/main" id="{7F5BF2A3-A062-4DFB-A1BE-AA4389EF096C}"/>
              </a:ext>
            </a:extLst>
          </p:cNvPr>
          <p:cNvSpPr/>
          <p:nvPr/>
        </p:nvSpPr>
        <p:spPr>
          <a:xfrm>
            <a:off x="0" y="4684695"/>
            <a:ext cx="12192000" cy="3429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w="0"/>
              <a:solidFill>
                <a:schemeClr val="accent1"/>
              </a:solidFill>
              <a:effectLst>
                <a:outerShdw blurRad="38100" dist="25400" dir="5400000" algn="ctr" rotWithShape="0">
                  <a:srgbClr val="6E747A">
                    <a:alpha val="43000"/>
                  </a:srgbClr>
                </a:outerShdw>
              </a:effectLst>
            </a:endParaRPr>
          </a:p>
          <a:p>
            <a:pPr algn="ctr"/>
            <a:endParaRPr lang="es-MX" dirty="0"/>
          </a:p>
        </p:txBody>
      </p:sp>
      <p:sp>
        <p:nvSpPr>
          <p:cNvPr id="7" name="Rectángulo 6">
            <a:extLst>
              <a:ext uri="{FF2B5EF4-FFF2-40B4-BE49-F238E27FC236}">
                <a16:creationId xmlns:a16="http://schemas.microsoft.com/office/drawing/2014/main" id="{6370A994-EE5E-4587-8CE2-AFC0B56C0A39}"/>
              </a:ext>
            </a:extLst>
          </p:cNvPr>
          <p:cNvSpPr/>
          <p:nvPr/>
        </p:nvSpPr>
        <p:spPr>
          <a:xfrm>
            <a:off x="0" y="2873829"/>
            <a:ext cx="12192000" cy="12482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30" name="Picture 6" descr="Identidad Gráfica - SEP Baja California Sur">
            <a:extLst>
              <a:ext uri="{FF2B5EF4-FFF2-40B4-BE49-F238E27FC236}">
                <a16:creationId xmlns:a16="http://schemas.microsoft.com/office/drawing/2014/main" id="{38D29BAB-2EC5-4164-9421-D8F4C2505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07" y="369321"/>
            <a:ext cx="3023382" cy="1883709"/>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333449A7-0408-42B0-972E-1663D24AD761}"/>
              </a:ext>
            </a:extLst>
          </p:cNvPr>
          <p:cNvSpPr/>
          <p:nvPr/>
        </p:nvSpPr>
        <p:spPr>
          <a:xfrm>
            <a:off x="-100773" y="2721033"/>
            <a:ext cx="12339917"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s-ES" sz="4400" dirty="0">
                <a:ln w="0"/>
                <a:solidFill>
                  <a:schemeClr val="bg1"/>
                </a:solidFill>
                <a:effectLst>
                  <a:outerShdw blurRad="38100" dist="25400" dir="5400000" algn="ctr" rotWithShape="0">
                    <a:srgbClr val="6E747A">
                      <a:alpha val="43000"/>
                    </a:srgbClr>
                  </a:outerShdw>
                </a:effectLst>
              </a:rPr>
              <a:t>Parte III.-Dinámicas para la Atención Socioemocional </a:t>
            </a:r>
          </a:p>
          <a:p>
            <a:pPr algn="ctr"/>
            <a:r>
              <a:rPr lang="es-ES" sz="4400" dirty="0">
                <a:ln w="0"/>
                <a:solidFill>
                  <a:schemeClr val="bg1"/>
                </a:solidFill>
                <a:effectLst>
                  <a:outerShdw blurRad="38100" dist="25400" dir="5400000" algn="ctr" rotWithShape="0">
                    <a:srgbClr val="6E747A">
                      <a:alpha val="43000"/>
                    </a:srgbClr>
                  </a:outerShdw>
                </a:effectLst>
              </a:rPr>
              <a:t>de adolescentes ante la pandemia COVID-19 </a:t>
            </a:r>
            <a:endParaRPr lang="es-ES" sz="4400" b="0" cap="none" spc="0" dirty="0">
              <a:ln w="0"/>
              <a:solidFill>
                <a:schemeClr val="bg1"/>
              </a:solidFill>
              <a:effectLst>
                <a:outerShdw blurRad="38100" dist="25400" dir="5400000" algn="ctr" rotWithShape="0">
                  <a:srgbClr val="6E747A">
                    <a:alpha val="43000"/>
                  </a:srgbClr>
                </a:outerShdw>
              </a:effectLst>
            </a:endParaRPr>
          </a:p>
        </p:txBody>
      </p:sp>
      <p:sp>
        <p:nvSpPr>
          <p:cNvPr id="20" name="Rectángulo 19">
            <a:extLst>
              <a:ext uri="{FF2B5EF4-FFF2-40B4-BE49-F238E27FC236}">
                <a16:creationId xmlns:a16="http://schemas.microsoft.com/office/drawing/2014/main" id="{9F05C436-9590-4F34-815D-B6498C4E58B2}"/>
              </a:ext>
            </a:extLst>
          </p:cNvPr>
          <p:cNvSpPr/>
          <p:nvPr/>
        </p:nvSpPr>
        <p:spPr>
          <a:xfrm>
            <a:off x="5493371" y="6024804"/>
            <a:ext cx="6698629"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Dirección de Educación Secundaria</a:t>
            </a:r>
          </a:p>
        </p:txBody>
      </p:sp>
      <p:sp>
        <p:nvSpPr>
          <p:cNvPr id="15" name="Rectángulo 14">
            <a:extLst>
              <a:ext uri="{FF2B5EF4-FFF2-40B4-BE49-F238E27FC236}">
                <a16:creationId xmlns:a16="http://schemas.microsoft.com/office/drawing/2014/main" id="{E26C5910-770B-4F12-9F01-25DA5E5E42DA}"/>
              </a:ext>
            </a:extLst>
          </p:cNvPr>
          <p:cNvSpPr/>
          <p:nvPr/>
        </p:nvSpPr>
        <p:spPr>
          <a:xfrm>
            <a:off x="0" y="4133967"/>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10">
            <a:extLst>
              <a:ext uri="{FF2B5EF4-FFF2-40B4-BE49-F238E27FC236}">
                <a16:creationId xmlns:a16="http://schemas.microsoft.com/office/drawing/2014/main" id="{EC585197-22CF-462B-8102-F11005E4CF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98" b="90000" l="1615" r="100000">
                        <a14:foregroundMark x1="67083" y1="34427" x2="67083" y2="34427"/>
                        <a14:foregroundMark x1="65625" y1="34427" x2="65625" y2="34427"/>
                        <a14:foregroundMark x1="66563" y1="26719" x2="66563" y2="26719"/>
                        <a14:foregroundMark x1="76719" y1="30104" x2="76719" y2="30104"/>
                        <a14:foregroundMark x1="68490" y1="15156" x2="68490" y2="15156"/>
                        <a14:foregroundMark x1="26146" y1="22865" x2="26146" y2="22865"/>
                        <a14:foregroundMark x1="28073" y1="25260" x2="28073" y2="25260"/>
                        <a14:foregroundMark x1="33854" y1="34896" x2="33854" y2="34896"/>
                        <a14:foregroundMark x1="20885" y1="37760" x2="20885" y2="37760"/>
                        <a14:foregroundMark x1="18958" y1="27187" x2="18958" y2="27187"/>
                        <a14:foregroundMark x1="29063" y1="37292" x2="29063" y2="37292"/>
                        <a14:foregroundMark x1="24219" y1="38750" x2="24219" y2="38750"/>
                        <a14:foregroundMark x1="28542" y1="14219" x2="28542" y2="14219"/>
                        <a14:foregroundMark x1="58385" y1="8906" x2="58385" y2="8906"/>
                        <a14:foregroundMark x1="75260" y1="37292" x2="75260" y2="37292"/>
                        <a14:foregroundMark x1="74792" y1="38750" x2="74792" y2="38750"/>
                        <a14:foregroundMark x1="78125" y1="77240" x2="78125" y2="77240"/>
                        <a14:foregroundMark x1="78125" y1="77240" x2="78125" y2="77240"/>
                        <a14:foregroundMark x1="78594" y1="84948" x2="78594" y2="84948"/>
                        <a14:foregroundMark x1="94479" y1="82552" x2="94479" y2="82552"/>
                        <a14:foregroundMark x1="20365" y1="77240" x2="20365" y2="77240"/>
                      </a14:backgroundRemoval>
                    </a14:imgEffect>
                  </a14:imgLayer>
                </a14:imgProps>
              </a:ext>
              <a:ext uri="{28A0092B-C50C-407E-A947-70E740481C1C}">
                <a14:useLocalDpi xmlns:a14="http://schemas.microsoft.com/office/drawing/2010/main" val="0"/>
              </a:ext>
            </a:extLst>
          </a:blip>
          <a:stretch>
            <a:fillRect/>
          </a:stretch>
        </p:blipFill>
        <p:spPr>
          <a:xfrm>
            <a:off x="4549733" y="909617"/>
            <a:ext cx="2145597" cy="2145597"/>
          </a:xfrm>
          <a:prstGeom prst="rect">
            <a:avLst/>
          </a:prstGeom>
        </p:spPr>
      </p:pic>
      <p:pic>
        <p:nvPicPr>
          <p:cNvPr id="2" name="Imagen 1">
            <a:extLst>
              <a:ext uri="{FF2B5EF4-FFF2-40B4-BE49-F238E27FC236}">
                <a16:creationId xmlns:a16="http://schemas.microsoft.com/office/drawing/2014/main" id="{19CA8F03-2183-4C02-B501-09945ADD3C6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441"/>
                    </a14:imgEffect>
                  </a14:imgLayer>
                </a14:imgProps>
              </a:ext>
            </a:extLst>
          </a:blip>
          <a:stretch>
            <a:fillRect/>
          </a:stretch>
        </p:blipFill>
        <p:spPr>
          <a:xfrm>
            <a:off x="6695330" y="161864"/>
            <a:ext cx="3656667" cy="2017226"/>
          </a:xfrm>
          <a:prstGeom prst="rect">
            <a:avLst/>
          </a:prstGeom>
        </p:spPr>
      </p:pic>
    </p:spTree>
    <p:extLst>
      <p:ext uri="{BB962C8B-B14F-4D97-AF65-F5344CB8AC3E}">
        <p14:creationId xmlns:p14="http://schemas.microsoft.com/office/powerpoint/2010/main" val="35956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11" name="4 Marcador de contenido">
            <a:extLst>
              <a:ext uri="{FF2B5EF4-FFF2-40B4-BE49-F238E27FC236}">
                <a16:creationId xmlns:a16="http://schemas.microsoft.com/office/drawing/2014/main" id="{97FD7FBE-4EDB-4C49-A131-5FE90A21D765}"/>
              </a:ext>
            </a:extLst>
          </p:cNvPr>
          <p:cNvSpPr txBox="1">
            <a:spLocks/>
          </p:cNvSpPr>
          <p:nvPr/>
        </p:nvSpPr>
        <p:spPr>
          <a:xfrm>
            <a:off x="6730896" y="311224"/>
            <a:ext cx="4954604"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latin typeface="Kristen ITC" panose="03050502040202030202" pitchFamily="66" charset="0"/>
              </a:rPr>
              <a:t>Me concentro en mi respiración y escucho el entorno…</a:t>
            </a:r>
            <a:endParaRPr lang="es-MX" dirty="0"/>
          </a:p>
        </p:txBody>
      </p:sp>
      <p:sp>
        <p:nvSpPr>
          <p:cNvPr id="2" name="Rectangle 12">
            <a:extLst>
              <a:ext uri="{FF2B5EF4-FFF2-40B4-BE49-F238E27FC236}">
                <a16:creationId xmlns:a16="http://schemas.microsoft.com/office/drawing/2014/main" id="{AD01CB03-15FF-44E3-ABEB-14DD33D805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4" name="Group 1">
            <a:extLst>
              <a:ext uri="{FF2B5EF4-FFF2-40B4-BE49-F238E27FC236}">
                <a16:creationId xmlns:a16="http://schemas.microsoft.com/office/drawing/2014/main" id="{793D3D18-2E6C-4DD1-9C15-0AE7B7A8237A}"/>
              </a:ext>
            </a:extLst>
          </p:cNvPr>
          <p:cNvGrpSpPr>
            <a:grpSpLocks/>
          </p:cNvGrpSpPr>
          <p:nvPr/>
        </p:nvGrpSpPr>
        <p:grpSpPr bwMode="auto">
          <a:xfrm>
            <a:off x="1946502" y="228600"/>
            <a:ext cx="2273300" cy="1441450"/>
            <a:chOff x="4162" y="-2399"/>
            <a:chExt cx="3581" cy="2269"/>
          </a:xfrm>
        </p:grpSpPr>
        <p:sp>
          <p:nvSpPr>
            <p:cNvPr id="5" name="Freeform 11">
              <a:extLst>
                <a:ext uri="{FF2B5EF4-FFF2-40B4-BE49-F238E27FC236}">
                  <a16:creationId xmlns:a16="http://schemas.microsoft.com/office/drawing/2014/main" id="{8413F05C-A987-4A58-B55C-8E7593BAFB44}"/>
                </a:ext>
              </a:extLst>
            </p:cNvPr>
            <p:cNvSpPr>
              <a:spLocks/>
            </p:cNvSpPr>
            <p:nvPr/>
          </p:nvSpPr>
          <p:spPr bwMode="auto">
            <a:xfrm>
              <a:off x="6542" y="-147"/>
              <a:ext cx="160" cy="13"/>
            </a:xfrm>
            <a:custGeom>
              <a:avLst/>
              <a:gdLst>
                <a:gd name="T0" fmla="+- 0 6580 6542"/>
                <a:gd name="T1" fmla="*/ T0 w 160"/>
                <a:gd name="T2" fmla="+- 0 -134 -147"/>
                <a:gd name="T3" fmla="*/ -134 h 13"/>
                <a:gd name="T4" fmla="+- 0 6703 6542"/>
                <a:gd name="T5" fmla="*/ T4 w 160"/>
                <a:gd name="T6" fmla="+- 0 -147 -147"/>
                <a:gd name="T7" fmla="*/ -147 h 13"/>
                <a:gd name="T8" fmla="+- 0 6542 6542"/>
                <a:gd name="T9" fmla="*/ T8 w 160"/>
                <a:gd name="T10" fmla="+- 0 -147 -147"/>
                <a:gd name="T11" fmla="*/ -147 h 13"/>
                <a:gd name="T12" fmla="+- 0 6580 6542"/>
                <a:gd name="T13" fmla="*/ T12 w 160"/>
                <a:gd name="T14" fmla="+- 0 -134 -147"/>
                <a:gd name="T15" fmla="*/ -134 h 13"/>
              </a:gdLst>
              <a:ahLst/>
              <a:cxnLst>
                <a:cxn ang="0">
                  <a:pos x="T1" y="T3"/>
                </a:cxn>
                <a:cxn ang="0">
                  <a:pos x="T5" y="T7"/>
                </a:cxn>
                <a:cxn ang="0">
                  <a:pos x="T9" y="T11"/>
                </a:cxn>
                <a:cxn ang="0">
                  <a:pos x="T13" y="T15"/>
                </a:cxn>
              </a:cxnLst>
              <a:rect l="0" t="0" r="r" b="b"/>
              <a:pathLst>
                <a:path w="160" h="13">
                  <a:moveTo>
                    <a:pt x="38" y="13"/>
                  </a:moveTo>
                  <a:lnTo>
                    <a:pt x="161" y="0"/>
                  </a:lnTo>
                  <a:lnTo>
                    <a:pt x="0" y="0"/>
                  </a:lnTo>
                  <a:lnTo>
                    <a:pt x="38" y="13"/>
                  </a:lnTo>
                  <a:close/>
                </a:path>
              </a:pathLst>
            </a:custGeom>
            <a:solidFill>
              <a:srgbClr val="D3E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 name="Freeform 10">
              <a:extLst>
                <a:ext uri="{FF2B5EF4-FFF2-40B4-BE49-F238E27FC236}">
                  <a16:creationId xmlns:a16="http://schemas.microsoft.com/office/drawing/2014/main" id="{DB5E9936-630B-4E1E-9C2C-E5B0C0A2D0A7}"/>
                </a:ext>
              </a:extLst>
            </p:cNvPr>
            <p:cNvSpPr>
              <a:spLocks/>
            </p:cNvSpPr>
            <p:nvPr/>
          </p:nvSpPr>
          <p:spPr bwMode="auto">
            <a:xfrm>
              <a:off x="5794" y="-2356"/>
              <a:ext cx="1209" cy="570"/>
            </a:xfrm>
            <a:custGeom>
              <a:avLst/>
              <a:gdLst>
                <a:gd name="T0" fmla="+- 0 5942 5794"/>
                <a:gd name="T1" fmla="*/ T0 w 1209"/>
                <a:gd name="T2" fmla="+- 0 -2356 -2356"/>
                <a:gd name="T3" fmla="*/ -2356 h 570"/>
                <a:gd name="T4" fmla="+- 0 5894 5794"/>
                <a:gd name="T5" fmla="*/ T4 w 1209"/>
                <a:gd name="T6" fmla="+- 0 -2348 -2356"/>
                <a:gd name="T7" fmla="*/ -2348 h 570"/>
                <a:gd name="T8" fmla="+- 0 5852 5794"/>
                <a:gd name="T9" fmla="*/ T8 w 1209"/>
                <a:gd name="T10" fmla="+- 0 -2328 -2356"/>
                <a:gd name="T11" fmla="*/ -2328 h 570"/>
                <a:gd name="T12" fmla="+- 0 5815 5794"/>
                <a:gd name="T13" fmla="*/ T12 w 1209"/>
                <a:gd name="T14" fmla="+- 0 -2290 -2356"/>
                <a:gd name="T15" fmla="*/ -2290 h 570"/>
                <a:gd name="T16" fmla="+- 0 5795 5794"/>
                <a:gd name="T17" fmla="*/ T16 w 1209"/>
                <a:gd name="T18" fmla="+- 0 -2228 -2356"/>
                <a:gd name="T19" fmla="*/ -2228 h 570"/>
                <a:gd name="T20" fmla="+- 0 5794 5794"/>
                <a:gd name="T21" fmla="*/ T20 w 1209"/>
                <a:gd name="T22" fmla="+- 0 -2207 -2356"/>
                <a:gd name="T23" fmla="*/ -2207 h 570"/>
                <a:gd name="T24" fmla="+- 0 5794 5794"/>
                <a:gd name="T25" fmla="*/ T24 w 1209"/>
                <a:gd name="T26" fmla="+- 0 -1930 -2356"/>
                <a:gd name="T27" fmla="*/ -1930 h 570"/>
                <a:gd name="T28" fmla="+- 0 5802 5794"/>
                <a:gd name="T29" fmla="*/ T28 w 1209"/>
                <a:gd name="T30" fmla="+- 0 -1886 -2356"/>
                <a:gd name="T31" fmla="*/ -1886 h 570"/>
                <a:gd name="T32" fmla="+- 0 5821 5794"/>
                <a:gd name="T33" fmla="*/ T32 w 1209"/>
                <a:gd name="T34" fmla="+- 0 -1844 -2356"/>
                <a:gd name="T35" fmla="*/ -1844 h 570"/>
                <a:gd name="T36" fmla="+- 0 5859 5794"/>
                <a:gd name="T37" fmla="*/ T36 w 1209"/>
                <a:gd name="T38" fmla="+- 0 -1807 -2356"/>
                <a:gd name="T39" fmla="*/ -1807 h 570"/>
                <a:gd name="T40" fmla="+- 0 5922 5794"/>
                <a:gd name="T41" fmla="*/ T40 w 1209"/>
                <a:gd name="T42" fmla="+- 0 -1787 -2356"/>
                <a:gd name="T43" fmla="*/ -1787 h 570"/>
                <a:gd name="T44" fmla="+- 0 5942 5794"/>
                <a:gd name="T45" fmla="*/ T44 w 1209"/>
                <a:gd name="T46" fmla="+- 0 -1786 -2356"/>
                <a:gd name="T47" fmla="*/ -1786 h 570"/>
                <a:gd name="T48" fmla="+- 0 6858 5794"/>
                <a:gd name="T49" fmla="*/ T48 w 1209"/>
                <a:gd name="T50" fmla="+- 0 -1786 -2356"/>
                <a:gd name="T51" fmla="*/ -1786 h 570"/>
                <a:gd name="T52" fmla="+- 0 6902 5794"/>
                <a:gd name="T53" fmla="*/ T52 w 1209"/>
                <a:gd name="T54" fmla="+- 0 -1794 -2356"/>
                <a:gd name="T55" fmla="*/ -1794 h 570"/>
                <a:gd name="T56" fmla="+- 0 6944 5794"/>
                <a:gd name="T57" fmla="*/ T56 w 1209"/>
                <a:gd name="T58" fmla="+- 0 -1813 -2356"/>
                <a:gd name="T59" fmla="*/ -1813 h 570"/>
                <a:gd name="T60" fmla="+- 0 6981 5794"/>
                <a:gd name="T61" fmla="*/ T60 w 1209"/>
                <a:gd name="T62" fmla="+- 0 -1851 -2356"/>
                <a:gd name="T63" fmla="*/ -1851 h 570"/>
                <a:gd name="T64" fmla="+- 0 7001 5794"/>
                <a:gd name="T65" fmla="*/ T64 w 1209"/>
                <a:gd name="T66" fmla="+- 0 -1914 -2356"/>
                <a:gd name="T67" fmla="*/ -1914 h 570"/>
                <a:gd name="T68" fmla="+- 0 7002 5794"/>
                <a:gd name="T69" fmla="*/ T68 w 1209"/>
                <a:gd name="T70" fmla="+- 0 -1934 -2356"/>
                <a:gd name="T71" fmla="*/ -1934 h 570"/>
                <a:gd name="T72" fmla="+- 0 7002 5794"/>
                <a:gd name="T73" fmla="*/ T72 w 1209"/>
                <a:gd name="T74" fmla="+- 0 -2211 -2356"/>
                <a:gd name="T75" fmla="*/ -2211 h 570"/>
                <a:gd name="T76" fmla="+- 0 6994 5794"/>
                <a:gd name="T77" fmla="*/ T76 w 1209"/>
                <a:gd name="T78" fmla="+- 0 -2255 -2356"/>
                <a:gd name="T79" fmla="*/ -2255 h 570"/>
                <a:gd name="T80" fmla="+- 0 6975 5794"/>
                <a:gd name="T81" fmla="*/ T80 w 1209"/>
                <a:gd name="T82" fmla="+- 0 -2297 -2356"/>
                <a:gd name="T83" fmla="*/ -2297 h 570"/>
                <a:gd name="T84" fmla="+- 0 6937 5794"/>
                <a:gd name="T85" fmla="*/ T84 w 1209"/>
                <a:gd name="T86" fmla="+- 0 -2334 -2356"/>
                <a:gd name="T87" fmla="*/ -2334 h 570"/>
                <a:gd name="T88" fmla="+- 0 6874 5794"/>
                <a:gd name="T89" fmla="*/ T88 w 1209"/>
                <a:gd name="T90" fmla="+- 0 -2355 -2356"/>
                <a:gd name="T91" fmla="*/ -2355 h 570"/>
                <a:gd name="T92" fmla="+- 0 6854 5794"/>
                <a:gd name="T93" fmla="*/ T92 w 1209"/>
                <a:gd name="T94" fmla="+- 0 -2356 -2356"/>
                <a:gd name="T95" fmla="*/ -2356 h 570"/>
                <a:gd name="T96" fmla="+- 0 5942 5794"/>
                <a:gd name="T97" fmla="*/ T96 w 1209"/>
                <a:gd name="T98" fmla="+- 0 -2356 -2356"/>
                <a:gd name="T99" fmla="*/ -2356 h 5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209" h="570">
                  <a:moveTo>
                    <a:pt x="148" y="0"/>
                  </a:moveTo>
                  <a:lnTo>
                    <a:pt x="100" y="8"/>
                  </a:lnTo>
                  <a:lnTo>
                    <a:pt x="58" y="28"/>
                  </a:lnTo>
                  <a:lnTo>
                    <a:pt x="21" y="66"/>
                  </a:lnTo>
                  <a:lnTo>
                    <a:pt x="1" y="128"/>
                  </a:lnTo>
                  <a:lnTo>
                    <a:pt x="0" y="149"/>
                  </a:lnTo>
                  <a:lnTo>
                    <a:pt x="0" y="426"/>
                  </a:lnTo>
                  <a:lnTo>
                    <a:pt x="8" y="470"/>
                  </a:lnTo>
                  <a:lnTo>
                    <a:pt x="27" y="512"/>
                  </a:lnTo>
                  <a:lnTo>
                    <a:pt x="65" y="549"/>
                  </a:lnTo>
                  <a:lnTo>
                    <a:pt x="128" y="569"/>
                  </a:lnTo>
                  <a:lnTo>
                    <a:pt x="148" y="570"/>
                  </a:lnTo>
                  <a:lnTo>
                    <a:pt x="1064" y="570"/>
                  </a:lnTo>
                  <a:lnTo>
                    <a:pt x="1108" y="562"/>
                  </a:lnTo>
                  <a:lnTo>
                    <a:pt x="1150" y="543"/>
                  </a:lnTo>
                  <a:lnTo>
                    <a:pt x="1187" y="505"/>
                  </a:lnTo>
                  <a:lnTo>
                    <a:pt x="1207" y="442"/>
                  </a:lnTo>
                  <a:lnTo>
                    <a:pt x="1208" y="422"/>
                  </a:lnTo>
                  <a:lnTo>
                    <a:pt x="1208" y="145"/>
                  </a:lnTo>
                  <a:lnTo>
                    <a:pt x="1200" y="101"/>
                  </a:lnTo>
                  <a:lnTo>
                    <a:pt x="1181" y="59"/>
                  </a:lnTo>
                  <a:lnTo>
                    <a:pt x="1143" y="22"/>
                  </a:lnTo>
                  <a:lnTo>
                    <a:pt x="1080" y="1"/>
                  </a:lnTo>
                  <a:lnTo>
                    <a:pt x="1060" y="0"/>
                  </a:lnTo>
                  <a:lnTo>
                    <a:pt x="148" y="0"/>
                  </a:lnTo>
                  <a:close/>
                </a:path>
              </a:pathLst>
            </a:custGeom>
            <a:solidFill>
              <a:srgbClr val="00B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Freeform 9">
              <a:extLst>
                <a:ext uri="{FF2B5EF4-FFF2-40B4-BE49-F238E27FC236}">
                  <a16:creationId xmlns:a16="http://schemas.microsoft.com/office/drawing/2014/main" id="{72835165-B3F9-46A9-BBC0-94D4B290EEFD}"/>
                </a:ext>
              </a:extLst>
            </p:cNvPr>
            <p:cNvSpPr>
              <a:spLocks/>
            </p:cNvSpPr>
            <p:nvPr/>
          </p:nvSpPr>
          <p:spPr bwMode="auto">
            <a:xfrm>
              <a:off x="5791" y="-2358"/>
              <a:ext cx="1213" cy="574"/>
            </a:xfrm>
            <a:custGeom>
              <a:avLst/>
              <a:gdLst>
                <a:gd name="T0" fmla="+- 0 6859 5791"/>
                <a:gd name="T1" fmla="*/ T0 w 1213"/>
                <a:gd name="T2" fmla="+- 0 -1784 -2358"/>
                <a:gd name="T3" fmla="*/ -1784 h 574"/>
                <a:gd name="T4" fmla="+- 0 6901 5791"/>
                <a:gd name="T5" fmla="*/ T4 w 1213"/>
                <a:gd name="T6" fmla="+- 0 -1791 -2358"/>
                <a:gd name="T7" fmla="*/ -1791 h 574"/>
                <a:gd name="T8" fmla="+- 0 6938 5791"/>
                <a:gd name="T9" fmla="*/ T8 w 1213"/>
                <a:gd name="T10" fmla="+- 0 -1807 -2358"/>
                <a:gd name="T11" fmla="*/ -1807 h 574"/>
                <a:gd name="T12" fmla="+- 0 6979 5791"/>
                <a:gd name="T13" fmla="*/ T12 w 1213"/>
                <a:gd name="T14" fmla="+- 0 -1844 -2358"/>
                <a:gd name="T15" fmla="*/ -1844 h 574"/>
                <a:gd name="T16" fmla="+- 0 6997 5791"/>
                <a:gd name="T17" fmla="*/ T16 w 1213"/>
                <a:gd name="T18" fmla="+- 0 -1882 -2358"/>
                <a:gd name="T19" fmla="*/ -1882 h 574"/>
                <a:gd name="T20" fmla="+- 0 7005 5791"/>
                <a:gd name="T21" fmla="*/ T20 w 1213"/>
                <a:gd name="T22" fmla="+- 0 -1934 -2358"/>
                <a:gd name="T23" fmla="*/ -1934 h 574"/>
                <a:gd name="T24" fmla="+- 0 7005 5791"/>
                <a:gd name="T25" fmla="*/ T24 w 1213"/>
                <a:gd name="T26" fmla="+- 0 -2207 -2358"/>
                <a:gd name="T27" fmla="*/ -2207 h 574"/>
                <a:gd name="T28" fmla="+- 0 6997 5791"/>
                <a:gd name="T29" fmla="*/ T28 w 1213"/>
                <a:gd name="T30" fmla="+- 0 -2254 -2358"/>
                <a:gd name="T31" fmla="*/ -2254 h 574"/>
                <a:gd name="T32" fmla="+- 0 6981 5791"/>
                <a:gd name="T33" fmla="*/ T32 w 1213"/>
                <a:gd name="T34" fmla="+- 0 -2291 -2358"/>
                <a:gd name="T35" fmla="*/ -2291 h 574"/>
                <a:gd name="T36" fmla="+- 0 6944 5791"/>
                <a:gd name="T37" fmla="*/ T36 w 1213"/>
                <a:gd name="T38" fmla="+- 0 -2332 -2358"/>
                <a:gd name="T39" fmla="*/ -2332 h 574"/>
                <a:gd name="T40" fmla="+- 0 6906 5791"/>
                <a:gd name="T41" fmla="*/ T40 w 1213"/>
                <a:gd name="T42" fmla="+- 0 -2351 -2358"/>
                <a:gd name="T43" fmla="*/ -2351 h 574"/>
                <a:gd name="T44" fmla="+- 0 6854 5791"/>
                <a:gd name="T45" fmla="*/ T44 w 1213"/>
                <a:gd name="T46" fmla="+- 0 -2358 -2358"/>
                <a:gd name="T47" fmla="*/ -2358 h 574"/>
                <a:gd name="T48" fmla="+- 0 5942 5791"/>
                <a:gd name="T49" fmla="*/ T48 w 1213"/>
                <a:gd name="T50" fmla="+- 0 -2358 -2358"/>
                <a:gd name="T51" fmla="*/ -2358 h 574"/>
                <a:gd name="T52" fmla="+- 0 5895 5791"/>
                <a:gd name="T53" fmla="*/ T52 w 1213"/>
                <a:gd name="T54" fmla="+- 0 -2350 -2358"/>
                <a:gd name="T55" fmla="*/ -2350 h 574"/>
                <a:gd name="T56" fmla="+- 0 5858 5791"/>
                <a:gd name="T57" fmla="*/ T56 w 1213"/>
                <a:gd name="T58" fmla="+- 0 -2334 -2358"/>
                <a:gd name="T59" fmla="*/ -2334 h 574"/>
                <a:gd name="T60" fmla="+- 0 5817 5791"/>
                <a:gd name="T61" fmla="*/ T60 w 1213"/>
                <a:gd name="T62" fmla="+- 0 -2298 -2358"/>
                <a:gd name="T63" fmla="*/ -2298 h 574"/>
                <a:gd name="T64" fmla="+- 0 5799 5791"/>
                <a:gd name="T65" fmla="*/ T64 w 1213"/>
                <a:gd name="T66" fmla="+- 0 -2259 -2358"/>
                <a:gd name="T67" fmla="*/ -2259 h 574"/>
                <a:gd name="T68" fmla="+- 0 5791 5791"/>
                <a:gd name="T69" fmla="*/ T68 w 1213"/>
                <a:gd name="T70" fmla="+- 0 -2207 -2358"/>
                <a:gd name="T71" fmla="*/ -2207 h 574"/>
                <a:gd name="T72" fmla="+- 0 5791 5791"/>
                <a:gd name="T73" fmla="*/ T72 w 1213"/>
                <a:gd name="T74" fmla="+- 0 -1934 -2358"/>
                <a:gd name="T75" fmla="*/ -1934 h 574"/>
                <a:gd name="T76" fmla="+- 0 5792 5791"/>
                <a:gd name="T77" fmla="*/ T76 w 1213"/>
                <a:gd name="T78" fmla="+- 0 -1929 -2358"/>
                <a:gd name="T79" fmla="*/ -1929 h 574"/>
                <a:gd name="T80" fmla="+- 0 5794 5791"/>
                <a:gd name="T81" fmla="*/ T80 w 1213"/>
                <a:gd name="T82" fmla="+- 0 -1912 -2358"/>
                <a:gd name="T83" fmla="*/ -1912 h 574"/>
                <a:gd name="T84" fmla="+- 0 5799 5791"/>
                <a:gd name="T85" fmla="*/ T84 w 1213"/>
                <a:gd name="T86" fmla="+- 0 -1887 -2358"/>
                <a:gd name="T87" fmla="*/ -1887 h 574"/>
                <a:gd name="T88" fmla="+- 0 5796 5791"/>
                <a:gd name="T89" fmla="*/ T88 w 1213"/>
                <a:gd name="T90" fmla="+- 0 -1925 -2358"/>
                <a:gd name="T91" fmla="*/ -1925 h 574"/>
                <a:gd name="T92" fmla="+- 0 5796 5791"/>
                <a:gd name="T93" fmla="*/ T92 w 1213"/>
                <a:gd name="T94" fmla="+- 0 -2207 -2358"/>
                <a:gd name="T95" fmla="*/ -2207 h 574"/>
                <a:gd name="T96" fmla="+- 0 5797 5791"/>
                <a:gd name="T97" fmla="*/ T96 w 1213"/>
                <a:gd name="T98" fmla="+- 0 -2233 -2358"/>
                <a:gd name="T99" fmla="*/ -2233 h 574"/>
                <a:gd name="T100" fmla="+- 0 5802 5791"/>
                <a:gd name="T101" fmla="*/ T100 w 1213"/>
                <a:gd name="T102" fmla="+- 0 -2256 -2358"/>
                <a:gd name="T103" fmla="*/ -2256 h 574"/>
                <a:gd name="T104" fmla="+- 0 5809 5791"/>
                <a:gd name="T105" fmla="*/ T104 w 1213"/>
                <a:gd name="T106" fmla="+- 0 -2275 -2358"/>
                <a:gd name="T107" fmla="*/ -2275 h 574"/>
                <a:gd name="T108" fmla="+- 0 5819 5791"/>
                <a:gd name="T109" fmla="*/ T108 w 1213"/>
                <a:gd name="T110" fmla="+- 0 -2292 -2358"/>
                <a:gd name="T111" fmla="*/ -2292 h 574"/>
                <a:gd name="T112" fmla="+- 0 5830 5791"/>
                <a:gd name="T113" fmla="*/ T112 w 1213"/>
                <a:gd name="T114" fmla="+- 0 -2306 -2358"/>
                <a:gd name="T115" fmla="*/ -2306 h 574"/>
                <a:gd name="T116" fmla="+- 0 5842 5791"/>
                <a:gd name="T117" fmla="*/ T116 w 1213"/>
                <a:gd name="T118" fmla="+- 0 -2318 -2358"/>
                <a:gd name="T119" fmla="*/ -2318 h 574"/>
                <a:gd name="T120" fmla="+- 0 5846 5791"/>
                <a:gd name="T121" fmla="*/ T120 w 1213"/>
                <a:gd name="T122" fmla="+- 0 -2321 -2358"/>
                <a:gd name="T123" fmla="*/ -2321 h 574"/>
                <a:gd name="T124" fmla="+- 0 5865 5791"/>
                <a:gd name="T125" fmla="*/ T124 w 1213"/>
                <a:gd name="T126" fmla="+- 0 -2333 -2358"/>
                <a:gd name="T127" fmla="*/ -2333 h 574"/>
                <a:gd name="T128" fmla="+- 0 5885 5791"/>
                <a:gd name="T129" fmla="*/ T128 w 1213"/>
                <a:gd name="T130" fmla="+- 0 -2342 -2358"/>
                <a:gd name="T131" fmla="*/ -2342 h 574"/>
                <a:gd name="T132" fmla="+- 0 5903 5791"/>
                <a:gd name="T133" fmla="*/ T132 w 1213"/>
                <a:gd name="T134" fmla="+- 0 -2348 -2358"/>
                <a:gd name="T135" fmla="*/ -2348 h 574"/>
                <a:gd name="T136" fmla="+- 0 5919 5791"/>
                <a:gd name="T137" fmla="*/ T136 w 1213"/>
                <a:gd name="T138" fmla="+- 0 -2351 -2358"/>
                <a:gd name="T139" fmla="*/ -2351 h 574"/>
                <a:gd name="T140" fmla="+- 0 5933 5791"/>
                <a:gd name="T141" fmla="*/ T140 w 1213"/>
                <a:gd name="T142" fmla="+- 0 -2354 -2358"/>
                <a:gd name="T143" fmla="*/ -2354 h 574"/>
                <a:gd name="T144" fmla="+- 0 5942 5791"/>
                <a:gd name="T145" fmla="*/ T144 w 1213"/>
                <a:gd name="T146" fmla="+- 0 -2354 -2358"/>
                <a:gd name="T147" fmla="*/ -2354 h 574"/>
                <a:gd name="T148" fmla="+- 0 5942 5791"/>
                <a:gd name="T149" fmla="*/ T148 w 1213"/>
                <a:gd name="T150" fmla="+- 0 -2356 -2358"/>
                <a:gd name="T151" fmla="*/ -2356 h 574"/>
                <a:gd name="T152" fmla="+- 0 6854 5791"/>
                <a:gd name="T153" fmla="*/ T152 w 1213"/>
                <a:gd name="T154" fmla="+- 0 -2354 -2358"/>
                <a:gd name="T155" fmla="*/ -2354 h 574"/>
                <a:gd name="T156" fmla="+- 0 6902 5791"/>
                <a:gd name="T157" fmla="*/ T156 w 1213"/>
                <a:gd name="T158" fmla="+- 0 -2347 -2358"/>
                <a:gd name="T159" fmla="*/ -2347 h 574"/>
                <a:gd name="T160" fmla="+- 0 6939 5791"/>
                <a:gd name="T161" fmla="*/ T160 w 1213"/>
                <a:gd name="T162" fmla="+- 0 -2331 -2358"/>
                <a:gd name="T163" fmla="*/ -2331 h 574"/>
                <a:gd name="T164" fmla="+- 0 6968 5791"/>
                <a:gd name="T165" fmla="*/ T164 w 1213"/>
                <a:gd name="T166" fmla="+- 0 -2303 -2358"/>
                <a:gd name="T167" fmla="*/ -2303 h 574"/>
                <a:gd name="T168" fmla="+- 0 6989 5791"/>
                <a:gd name="T169" fmla="*/ T168 w 1213"/>
                <a:gd name="T170" fmla="+- 0 -2265 -2358"/>
                <a:gd name="T171" fmla="*/ -2265 h 574"/>
                <a:gd name="T172" fmla="+- 0 7000 5791"/>
                <a:gd name="T173" fmla="*/ T172 w 1213"/>
                <a:gd name="T174" fmla="+- 0 -2216 -2358"/>
                <a:gd name="T175" fmla="*/ -2216 h 574"/>
                <a:gd name="T176" fmla="+- 0 7000 5791"/>
                <a:gd name="T177" fmla="*/ T176 w 1213"/>
                <a:gd name="T178" fmla="+- 0 -1934 -2358"/>
                <a:gd name="T179" fmla="*/ -1934 h 574"/>
                <a:gd name="T180" fmla="+- 0 6994 5791"/>
                <a:gd name="T181" fmla="*/ T180 w 1213"/>
                <a:gd name="T182" fmla="+- 0 -1886 -2358"/>
                <a:gd name="T183" fmla="*/ -1886 h 574"/>
                <a:gd name="T184" fmla="+- 0 6977 5791"/>
                <a:gd name="T185" fmla="*/ T184 w 1213"/>
                <a:gd name="T186" fmla="+- 0 -1850 -2358"/>
                <a:gd name="T187" fmla="*/ -1850 h 574"/>
                <a:gd name="T188" fmla="+- 0 6950 5791"/>
                <a:gd name="T189" fmla="*/ T188 w 1213"/>
                <a:gd name="T190" fmla="+- 0 -1820 -2358"/>
                <a:gd name="T191" fmla="*/ -1820 h 574"/>
                <a:gd name="T192" fmla="+- 0 6911 5791"/>
                <a:gd name="T193" fmla="*/ T192 w 1213"/>
                <a:gd name="T194" fmla="+- 0 -1799 -2358"/>
                <a:gd name="T195" fmla="*/ -1799 h 574"/>
                <a:gd name="T196" fmla="+- 0 6863 5791"/>
                <a:gd name="T197" fmla="*/ T196 w 1213"/>
                <a:gd name="T198" fmla="+- 0 -1788 -2358"/>
                <a:gd name="T199" fmla="*/ -1788 h 574"/>
                <a:gd name="T200" fmla="+- 0 5942 5791"/>
                <a:gd name="T201" fmla="*/ T200 w 1213"/>
                <a:gd name="T202" fmla="+- 0 -1788 -2358"/>
                <a:gd name="T203" fmla="*/ -1788 h 574"/>
                <a:gd name="T204" fmla="+- 0 5894 5791"/>
                <a:gd name="T205" fmla="*/ T204 w 1213"/>
                <a:gd name="T206" fmla="+- 0 -1794 -2358"/>
                <a:gd name="T207" fmla="*/ -1794 h 574"/>
                <a:gd name="T208" fmla="+- 0 5858 5791"/>
                <a:gd name="T209" fmla="*/ T208 w 1213"/>
                <a:gd name="T210" fmla="+- 0 -1811 -2358"/>
                <a:gd name="T211" fmla="*/ -1811 h 574"/>
                <a:gd name="T212" fmla="+- 0 5828 5791"/>
                <a:gd name="T213" fmla="*/ T212 w 1213"/>
                <a:gd name="T214" fmla="+- 0 -1838 -2358"/>
                <a:gd name="T215" fmla="*/ -1838 h 574"/>
                <a:gd name="T216" fmla="+- 0 5816 5791"/>
                <a:gd name="T217" fmla="*/ T216 w 1213"/>
                <a:gd name="T218" fmla="+- 0 -1857 -2358"/>
                <a:gd name="T219" fmla="*/ -1857 h 574"/>
                <a:gd name="T220" fmla="+- 0 5810 5791"/>
                <a:gd name="T221" fmla="*/ T220 w 1213"/>
                <a:gd name="T222" fmla="+- 0 -1859 -2358"/>
                <a:gd name="T223" fmla="*/ -1859 h 574"/>
                <a:gd name="T224" fmla="+- 0 5837 5791"/>
                <a:gd name="T225" fmla="*/ T224 w 1213"/>
                <a:gd name="T226" fmla="+- 0 -1822 -2358"/>
                <a:gd name="T227" fmla="*/ -1822 h 574"/>
                <a:gd name="T228" fmla="+- 0 5869 5791"/>
                <a:gd name="T229" fmla="*/ T228 w 1213"/>
                <a:gd name="T230" fmla="+- 0 -1799 -2358"/>
                <a:gd name="T231" fmla="*/ -1799 h 574"/>
                <a:gd name="T232" fmla="+- 0 5914 5791"/>
                <a:gd name="T233" fmla="*/ T232 w 1213"/>
                <a:gd name="T234" fmla="+- 0 -1785 -2358"/>
                <a:gd name="T235" fmla="*/ -1785 h 574"/>
                <a:gd name="T236" fmla="+- 0 5942 5791"/>
                <a:gd name="T237" fmla="*/ T236 w 1213"/>
                <a:gd name="T238" fmla="+- 0 -1783 -2358"/>
                <a:gd name="T239" fmla="*/ -1783 h 574"/>
                <a:gd name="T240" fmla="+- 0 6854 5791"/>
                <a:gd name="T241" fmla="*/ T240 w 1213"/>
                <a:gd name="T242" fmla="+- 0 -1783 -2358"/>
                <a:gd name="T243" fmla="*/ -1783 h 574"/>
                <a:gd name="T244" fmla="+- 0 6859 5791"/>
                <a:gd name="T245" fmla="*/ T244 w 1213"/>
                <a:gd name="T246" fmla="+- 0 -1784 -2358"/>
                <a:gd name="T247" fmla="*/ -1784 h 5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13" h="574">
                  <a:moveTo>
                    <a:pt x="1068" y="574"/>
                  </a:moveTo>
                  <a:lnTo>
                    <a:pt x="1110" y="567"/>
                  </a:lnTo>
                  <a:lnTo>
                    <a:pt x="1147" y="551"/>
                  </a:lnTo>
                  <a:lnTo>
                    <a:pt x="1188" y="514"/>
                  </a:lnTo>
                  <a:lnTo>
                    <a:pt x="1206" y="476"/>
                  </a:lnTo>
                  <a:lnTo>
                    <a:pt x="1214" y="424"/>
                  </a:lnTo>
                  <a:lnTo>
                    <a:pt x="1214" y="151"/>
                  </a:lnTo>
                  <a:lnTo>
                    <a:pt x="1206" y="104"/>
                  </a:lnTo>
                  <a:lnTo>
                    <a:pt x="1190" y="67"/>
                  </a:lnTo>
                  <a:lnTo>
                    <a:pt x="1153" y="26"/>
                  </a:lnTo>
                  <a:lnTo>
                    <a:pt x="1115" y="7"/>
                  </a:lnTo>
                  <a:lnTo>
                    <a:pt x="1063" y="0"/>
                  </a:lnTo>
                  <a:lnTo>
                    <a:pt x="151" y="0"/>
                  </a:lnTo>
                  <a:lnTo>
                    <a:pt x="104" y="8"/>
                  </a:lnTo>
                  <a:lnTo>
                    <a:pt x="67" y="24"/>
                  </a:lnTo>
                  <a:lnTo>
                    <a:pt x="26" y="60"/>
                  </a:lnTo>
                  <a:lnTo>
                    <a:pt x="8" y="99"/>
                  </a:lnTo>
                  <a:lnTo>
                    <a:pt x="0" y="151"/>
                  </a:lnTo>
                  <a:lnTo>
                    <a:pt x="0" y="424"/>
                  </a:lnTo>
                  <a:lnTo>
                    <a:pt x="1" y="429"/>
                  </a:lnTo>
                  <a:lnTo>
                    <a:pt x="3" y="446"/>
                  </a:lnTo>
                  <a:lnTo>
                    <a:pt x="8" y="471"/>
                  </a:lnTo>
                  <a:lnTo>
                    <a:pt x="5" y="433"/>
                  </a:lnTo>
                  <a:lnTo>
                    <a:pt x="5" y="151"/>
                  </a:lnTo>
                  <a:lnTo>
                    <a:pt x="6" y="125"/>
                  </a:lnTo>
                  <a:lnTo>
                    <a:pt x="11" y="102"/>
                  </a:lnTo>
                  <a:lnTo>
                    <a:pt x="18" y="83"/>
                  </a:lnTo>
                  <a:lnTo>
                    <a:pt x="28" y="66"/>
                  </a:lnTo>
                  <a:lnTo>
                    <a:pt x="39" y="52"/>
                  </a:lnTo>
                  <a:lnTo>
                    <a:pt x="51" y="40"/>
                  </a:lnTo>
                  <a:lnTo>
                    <a:pt x="55" y="37"/>
                  </a:lnTo>
                  <a:lnTo>
                    <a:pt x="74" y="25"/>
                  </a:lnTo>
                  <a:lnTo>
                    <a:pt x="94" y="16"/>
                  </a:lnTo>
                  <a:lnTo>
                    <a:pt x="112" y="10"/>
                  </a:lnTo>
                  <a:lnTo>
                    <a:pt x="128" y="7"/>
                  </a:lnTo>
                  <a:lnTo>
                    <a:pt x="142" y="4"/>
                  </a:lnTo>
                  <a:lnTo>
                    <a:pt x="151" y="4"/>
                  </a:lnTo>
                  <a:lnTo>
                    <a:pt x="151" y="2"/>
                  </a:lnTo>
                  <a:lnTo>
                    <a:pt x="1063" y="4"/>
                  </a:lnTo>
                  <a:lnTo>
                    <a:pt x="1111" y="11"/>
                  </a:lnTo>
                  <a:lnTo>
                    <a:pt x="1148" y="27"/>
                  </a:lnTo>
                  <a:lnTo>
                    <a:pt x="1177" y="55"/>
                  </a:lnTo>
                  <a:lnTo>
                    <a:pt x="1198" y="93"/>
                  </a:lnTo>
                  <a:lnTo>
                    <a:pt x="1209" y="142"/>
                  </a:lnTo>
                  <a:lnTo>
                    <a:pt x="1209" y="424"/>
                  </a:lnTo>
                  <a:lnTo>
                    <a:pt x="1203" y="472"/>
                  </a:lnTo>
                  <a:lnTo>
                    <a:pt x="1186" y="508"/>
                  </a:lnTo>
                  <a:lnTo>
                    <a:pt x="1159" y="538"/>
                  </a:lnTo>
                  <a:lnTo>
                    <a:pt x="1120" y="559"/>
                  </a:lnTo>
                  <a:lnTo>
                    <a:pt x="1072" y="570"/>
                  </a:lnTo>
                  <a:lnTo>
                    <a:pt x="151" y="570"/>
                  </a:lnTo>
                  <a:lnTo>
                    <a:pt x="103" y="564"/>
                  </a:lnTo>
                  <a:lnTo>
                    <a:pt x="67" y="547"/>
                  </a:lnTo>
                  <a:lnTo>
                    <a:pt x="37" y="520"/>
                  </a:lnTo>
                  <a:lnTo>
                    <a:pt x="25" y="501"/>
                  </a:lnTo>
                  <a:lnTo>
                    <a:pt x="19" y="499"/>
                  </a:lnTo>
                  <a:lnTo>
                    <a:pt x="46" y="536"/>
                  </a:lnTo>
                  <a:lnTo>
                    <a:pt x="78" y="559"/>
                  </a:lnTo>
                  <a:lnTo>
                    <a:pt x="123" y="573"/>
                  </a:lnTo>
                  <a:lnTo>
                    <a:pt x="151" y="575"/>
                  </a:lnTo>
                  <a:lnTo>
                    <a:pt x="1063" y="575"/>
                  </a:lnTo>
                  <a:lnTo>
                    <a:pt x="1068" y="574"/>
                  </a:lnTo>
                  <a:close/>
                </a:path>
              </a:pathLst>
            </a:custGeom>
            <a:solidFill>
              <a:srgbClr val="00B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 name="Freeform 8">
              <a:extLst>
                <a:ext uri="{FF2B5EF4-FFF2-40B4-BE49-F238E27FC236}">
                  <a16:creationId xmlns:a16="http://schemas.microsoft.com/office/drawing/2014/main" id="{E7F97EC1-48A9-4F65-9FDA-BABA217661F5}"/>
                </a:ext>
              </a:extLst>
            </p:cNvPr>
            <p:cNvSpPr>
              <a:spLocks/>
            </p:cNvSpPr>
            <p:nvPr/>
          </p:nvSpPr>
          <p:spPr bwMode="auto">
            <a:xfrm>
              <a:off x="5796" y="-1925"/>
              <a:ext cx="20" cy="68"/>
            </a:xfrm>
            <a:custGeom>
              <a:avLst/>
              <a:gdLst>
                <a:gd name="T0" fmla="+- 0 5816 5796"/>
                <a:gd name="T1" fmla="*/ T0 w 20"/>
                <a:gd name="T2" fmla="+- 0 -1857 -1925"/>
                <a:gd name="T3" fmla="*/ -1857 h 68"/>
                <a:gd name="T4" fmla="+- 0 5807 5796"/>
                <a:gd name="T5" fmla="*/ T4 w 20"/>
                <a:gd name="T6" fmla="+- 0 -1877 -1925"/>
                <a:gd name="T7" fmla="*/ -1877 h 68"/>
                <a:gd name="T8" fmla="+- 0 5801 5796"/>
                <a:gd name="T9" fmla="*/ T8 w 20"/>
                <a:gd name="T10" fmla="+- 0 -1895 -1925"/>
                <a:gd name="T11" fmla="*/ -1895 h 68"/>
                <a:gd name="T12" fmla="+- 0 5798 5796"/>
                <a:gd name="T13" fmla="*/ T12 w 20"/>
                <a:gd name="T14" fmla="+- 0 -1911 -1925"/>
                <a:gd name="T15" fmla="*/ -1911 h 68"/>
                <a:gd name="T16" fmla="+- 0 5796 5796"/>
                <a:gd name="T17" fmla="*/ T16 w 20"/>
                <a:gd name="T18" fmla="+- 0 -1925 -1925"/>
                <a:gd name="T19" fmla="*/ -1925 h 68"/>
                <a:gd name="T20" fmla="+- 0 5799 5796"/>
                <a:gd name="T21" fmla="*/ T20 w 20"/>
                <a:gd name="T22" fmla="+- 0 -1887 -1925"/>
                <a:gd name="T23" fmla="*/ -1887 h 68"/>
                <a:gd name="T24" fmla="+- 0 5810 5796"/>
                <a:gd name="T25" fmla="*/ T24 w 20"/>
                <a:gd name="T26" fmla="+- 0 -1859 -1925"/>
                <a:gd name="T27" fmla="*/ -1859 h 68"/>
                <a:gd name="T28" fmla="+- 0 5816 5796"/>
                <a:gd name="T29" fmla="*/ T28 w 20"/>
                <a:gd name="T30" fmla="+- 0 -1857 -1925"/>
                <a:gd name="T31" fmla="*/ -1857 h 6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0" h="68">
                  <a:moveTo>
                    <a:pt x="20" y="68"/>
                  </a:moveTo>
                  <a:lnTo>
                    <a:pt x="11" y="48"/>
                  </a:lnTo>
                  <a:lnTo>
                    <a:pt x="5" y="30"/>
                  </a:lnTo>
                  <a:lnTo>
                    <a:pt x="2" y="14"/>
                  </a:lnTo>
                  <a:lnTo>
                    <a:pt x="0" y="0"/>
                  </a:lnTo>
                  <a:lnTo>
                    <a:pt x="3" y="38"/>
                  </a:lnTo>
                  <a:lnTo>
                    <a:pt x="14" y="66"/>
                  </a:lnTo>
                  <a:lnTo>
                    <a:pt x="20" y="68"/>
                  </a:lnTo>
                  <a:close/>
                </a:path>
              </a:pathLst>
            </a:custGeom>
            <a:solidFill>
              <a:srgbClr val="00B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79" name="Picture 7">
              <a:extLst>
                <a:ext uri="{FF2B5EF4-FFF2-40B4-BE49-F238E27FC236}">
                  <a16:creationId xmlns:a16="http://schemas.microsoft.com/office/drawing/2014/main" id="{8622C4BD-11BB-4858-8126-A1996E7CB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 y="-2403"/>
              <a:ext cx="3593" cy="22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940EDA1-B5D6-4EA7-B441-C4962D532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 y="-1611"/>
              <a:ext cx="2263" cy="11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A8E7697C-E56F-4824-87E1-BB47ABF6A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 y="-1129"/>
              <a:ext cx="1698" cy="9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1FB5010-85A2-4605-86CE-14651DAD98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 y="-1103"/>
              <a:ext cx="663" cy="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EEC4A140-9126-4A71-83C8-E74B7AA08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0" y="-2358"/>
              <a:ext cx="1224" cy="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29329571-D220-4188-B7F3-15F0B9BDCF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 y="-2365"/>
              <a:ext cx="1238" cy="58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a:extLst>
              <a:ext uri="{FF2B5EF4-FFF2-40B4-BE49-F238E27FC236}">
                <a16:creationId xmlns:a16="http://schemas.microsoft.com/office/drawing/2014/main" id="{99C787CF-35E8-419E-84F2-6138247A0C55}"/>
              </a:ext>
            </a:extLst>
          </p:cNvPr>
          <p:cNvSpPr txBox="1"/>
          <p:nvPr/>
        </p:nvSpPr>
        <p:spPr>
          <a:xfrm>
            <a:off x="449943" y="1632569"/>
            <a:ext cx="11611428" cy="5324535"/>
          </a:xfrm>
          <a:prstGeom prst="rect">
            <a:avLst/>
          </a:prstGeom>
          <a:noFill/>
        </p:spPr>
        <p:txBody>
          <a:bodyPr wrap="square" rtlCol="0">
            <a:spAutoFit/>
          </a:bodyPr>
          <a:lstStyle/>
          <a:p>
            <a:pPr marL="342900" indent="-342900" algn="just">
              <a:buFont typeface="+mj-lt"/>
              <a:buAutoNum type="arabicPeriod"/>
            </a:pPr>
            <a:r>
              <a:rPr lang="es-MX" sz="2000" dirty="0"/>
              <a:t>Pídale a las y los estudiantes que se sienten derechos en sus sillas, con la espalda recta y los dos pies paralelos sobre el suelo.</a:t>
            </a:r>
          </a:p>
          <a:p>
            <a:pPr marL="342900" indent="-342900" algn="just">
              <a:buAutoNum type="arabicPeriod" startAt="2"/>
            </a:pPr>
            <a:r>
              <a:rPr lang="es-MX" sz="2000" b="1" dirty="0">
                <a:solidFill>
                  <a:srgbClr val="7030A0"/>
                </a:solidFill>
              </a:rPr>
              <a:t>Dígales que cierren los ojos y que se concentren en su respiración.</a:t>
            </a:r>
          </a:p>
          <a:p>
            <a:pPr marL="342900" indent="-342900" algn="just">
              <a:buAutoNum type="arabicPeriod" startAt="2"/>
            </a:pPr>
            <a:r>
              <a:rPr lang="es-MX" sz="2000" dirty="0"/>
              <a:t>Una vez que todos están en postura correcta, repita: siento cómo entra el aire por mi nariz hasta mi estómago, mi abdomen se infla, ahora el aire lentamente comienza a salir por mi nariz. Repita unas 4 a 5 veces y déjelos respirar.</a:t>
            </a:r>
          </a:p>
          <a:p>
            <a:pPr algn="just"/>
            <a:r>
              <a:rPr lang="es-MX" sz="2000" dirty="0"/>
              <a:t>      El ejercicio puede quedar hasta aquí y durar 2 minutos.</a:t>
            </a:r>
          </a:p>
          <a:p>
            <a:pPr algn="just"/>
            <a:r>
              <a:rPr lang="es-MX" sz="2000" dirty="0"/>
              <a:t>4.   Una vez que los estudiantes ya saben bien respirar, integre el siguiente paso.</a:t>
            </a:r>
          </a:p>
          <a:p>
            <a:pPr algn="just"/>
            <a:r>
              <a:rPr lang="es-MX" sz="2000" dirty="0"/>
              <a:t>5.   Pídales que se concentren en los ruidos que hay en el ambiente, desde los más cercanos hasta los más   </a:t>
            </a:r>
          </a:p>
          <a:p>
            <a:pPr algn="just"/>
            <a:r>
              <a:rPr lang="es-MX" sz="2000" dirty="0"/>
              <a:t>      lejanos.</a:t>
            </a:r>
          </a:p>
          <a:p>
            <a:pPr algn="just"/>
            <a:r>
              <a:rPr lang="es-MX" sz="2000" dirty="0"/>
              <a:t>6.   Mencione lo que está ocurriendo en el momento, ej.: un ruido del exterior o algún ruido que usted haga.</a:t>
            </a:r>
          </a:p>
          <a:p>
            <a:pPr algn="just"/>
            <a:r>
              <a:rPr lang="es-MX" sz="2000" dirty="0"/>
              <a:t>7.   Mantenga silencio para que los estudiantes se concentren libremente. Deben mantener atentos unos 3  </a:t>
            </a:r>
          </a:p>
          <a:p>
            <a:pPr algn="just"/>
            <a:r>
              <a:rPr lang="es-MX" sz="2000" dirty="0"/>
              <a:t>      minutos.</a:t>
            </a:r>
          </a:p>
          <a:p>
            <a:pPr algn="just"/>
            <a:r>
              <a:rPr lang="es-MX" sz="2000" dirty="0"/>
              <a:t>8.   Finalmente, hágalos volver la atención a su respiración.</a:t>
            </a:r>
          </a:p>
          <a:p>
            <a:pPr marL="457200" indent="-457200" algn="just">
              <a:buAutoNum type="arabicPeriod" startAt="9"/>
            </a:pPr>
            <a:r>
              <a:rPr lang="es-MX" sz="2000" b="1" dirty="0">
                <a:solidFill>
                  <a:srgbClr val="7030A0"/>
                </a:solidFill>
              </a:rPr>
              <a:t>Una vez que todos vuelven, gentilmente y lentamente pídales que abran sus ojos y pregunte cómo </a:t>
            </a:r>
          </a:p>
          <a:p>
            <a:pPr algn="just"/>
            <a:r>
              <a:rPr lang="es-MX" sz="2000" b="1" dirty="0">
                <a:solidFill>
                  <a:srgbClr val="7030A0"/>
                </a:solidFill>
              </a:rPr>
              <a:t>se sintieron, si les resultó.</a:t>
            </a:r>
          </a:p>
          <a:p>
            <a:pPr algn="just"/>
            <a:r>
              <a:rPr lang="es-MX" sz="2000" dirty="0"/>
              <a:t>  </a:t>
            </a:r>
          </a:p>
        </p:txBody>
      </p:sp>
      <p:sp>
        <p:nvSpPr>
          <p:cNvPr id="20" name="3 Título">
            <a:extLst>
              <a:ext uri="{FF2B5EF4-FFF2-40B4-BE49-F238E27FC236}">
                <a16:creationId xmlns:a16="http://schemas.microsoft.com/office/drawing/2014/main" id="{2210B5E6-E1E6-42B2-B550-5FDC4860E102}"/>
              </a:ext>
            </a:extLst>
          </p:cNvPr>
          <p:cNvSpPr txBox="1">
            <a:spLocks/>
          </p:cNvSpPr>
          <p:nvPr/>
        </p:nvSpPr>
        <p:spPr>
          <a:xfrm>
            <a:off x="449943" y="178314"/>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2.</a:t>
            </a:r>
          </a:p>
        </p:txBody>
      </p:sp>
    </p:spTree>
    <p:extLst>
      <p:ext uri="{BB962C8B-B14F-4D97-AF65-F5344CB8AC3E}">
        <p14:creationId xmlns:p14="http://schemas.microsoft.com/office/powerpoint/2010/main" val="190059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91AD0-BADE-46FD-8844-D15141BEC378}"/>
              </a:ext>
            </a:extLst>
          </p:cNvPr>
          <p:cNvSpPr/>
          <p:nvPr/>
        </p:nvSpPr>
        <p:spPr>
          <a:xfrm>
            <a:off x="384628" y="1645571"/>
            <a:ext cx="10929258" cy="5016758"/>
          </a:xfrm>
          <a:prstGeom prst="rect">
            <a:avLst/>
          </a:prstGeom>
        </p:spPr>
        <p:txBody>
          <a:bodyPr wrap="square">
            <a:spAutoFit/>
          </a:bodyPr>
          <a:lstStyle/>
          <a:p>
            <a:r>
              <a:rPr lang="es-MX" sz="2000" b="1" dirty="0">
                <a:solidFill>
                  <a:srgbClr val="333333"/>
                </a:solidFill>
                <a:latin typeface="Calibri" panose="020F0502020204030204" pitchFamily="34" charset="0"/>
                <a:cs typeface="Calibri" panose="020F0502020204030204" pitchFamily="34" charset="0"/>
              </a:rPr>
              <a:t>Ejercicios de meditación guiada para adolescentes</a:t>
            </a:r>
          </a:p>
          <a:p>
            <a:pPr marL="457200" indent="-457200" algn="just">
              <a:buFont typeface="+mj-lt"/>
              <a:buAutoNum type="arabicPeriod"/>
            </a:pPr>
            <a:r>
              <a:rPr lang="es-MX" sz="2000" dirty="0">
                <a:solidFill>
                  <a:srgbClr val="333333"/>
                </a:solidFill>
                <a:latin typeface="Calibri" panose="020F0502020204030204" pitchFamily="34" charset="0"/>
                <a:cs typeface="Calibri" panose="020F0502020204030204" pitchFamily="34" charset="0"/>
              </a:rPr>
              <a:t>En primer lugar, es primordial estar en un </a:t>
            </a:r>
            <a:r>
              <a:rPr lang="es-MX" sz="2000" b="1" dirty="0">
                <a:solidFill>
                  <a:srgbClr val="333333"/>
                </a:solidFill>
                <a:latin typeface="Calibri" panose="020F0502020204030204" pitchFamily="34" charset="0"/>
                <a:cs typeface="Calibri" panose="020F0502020204030204" pitchFamily="34" charset="0"/>
              </a:rPr>
              <a:t>espacio cómodo y libre de ruidos</a:t>
            </a:r>
            <a:r>
              <a:rPr lang="es-MX" sz="2000" dirty="0">
                <a:solidFill>
                  <a:srgbClr val="333333"/>
                </a:solidFill>
                <a:latin typeface="Calibri" panose="020F0502020204030204" pitchFamily="34" charset="0"/>
                <a:cs typeface="Calibri" panose="020F0502020204030204" pitchFamily="34" charset="0"/>
              </a:rPr>
              <a:t> que nos puedan molestar. </a:t>
            </a:r>
          </a:p>
          <a:p>
            <a:pPr marL="457200" indent="-457200" algn="just">
              <a:buFont typeface="+mj-lt"/>
              <a:buAutoNum type="arabicPeriod"/>
            </a:pPr>
            <a:r>
              <a:rPr lang="es-MX" sz="2000" b="1" dirty="0">
                <a:solidFill>
                  <a:srgbClr val="00B0F0"/>
                </a:solidFill>
                <a:latin typeface="Calibri" panose="020F0502020204030204" pitchFamily="34" charset="0"/>
                <a:cs typeface="Calibri" panose="020F0502020204030204" pitchFamily="34" charset="0"/>
              </a:rPr>
              <a:t>Debemos sentarnos y cerrar los ojos para empezar a visualizar situaciones o lugares que nos transmitan calma. </a:t>
            </a:r>
            <a:r>
              <a:rPr lang="es-MX" sz="2000" dirty="0">
                <a:solidFill>
                  <a:srgbClr val="333333"/>
                </a:solidFill>
                <a:latin typeface="Calibri" panose="020F0502020204030204" pitchFamily="34" charset="0"/>
                <a:cs typeface="Calibri" panose="020F0502020204030204" pitchFamily="34" charset="0"/>
              </a:rPr>
              <a:t>Estas técnicas nos servirán para alejarnos mentalmente de los factores estresantes que rodean al adolescente.</a:t>
            </a:r>
          </a:p>
          <a:p>
            <a:pPr marL="457200" indent="-457200" algn="just">
              <a:buFont typeface="+mj-lt"/>
              <a:buAutoNum type="arabicPeriod"/>
            </a:pPr>
            <a:r>
              <a:rPr lang="es-MX" sz="2000" dirty="0">
                <a:solidFill>
                  <a:srgbClr val="333333"/>
                </a:solidFill>
                <a:latin typeface="Calibri" panose="020F0502020204030204" pitchFamily="34" charset="0"/>
                <a:cs typeface="Calibri" panose="020F0502020204030204" pitchFamily="34" charset="0"/>
              </a:rPr>
              <a:t>Una vez visualizado aquello que nos transmite calma (</a:t>
            </a:r>
            <a:r>
              <a:rPr lang="es-MX" sz="2000" b="1" dirty="0">
                <a:solidFill>
                  <a:srgbClr val="00B0F0"/>
                </a:solidFill>
                <a:latin typeface="Calibri" panose="020F0502020204030204" pitchFamily="34" charset="0"/>
                <a:cs typeface="Calibri" panose="020F0502020204030204" pitchFamily="34" charset="0"/>
              </a:rPr>
              <a:t>una playa relajante, un bosque, un lago...</a:t>
            </a:r>
            <a:r>
              <a:rPr lang="es-MX" sz="2000" dirty="0">
                <a:solidFill>
                  <a:srgbClr val="333333"/>
                </a:solidFill>
                <a:latin typeface="Calibri" panose="020F0502020204030204" pitchFamily="34" charset="0"/>
                <a:cs typeface="Calibri" panose="020F0502020204030204" pitchFamily="34" charset="0"/>
              </a:rPr>
              <a:t>) debemos </a:t>
            </a:r>
            <a:r>
              <a:rPr lang="es-MX" sz="2000" b="1" dirty="0">
                <a:solidFill>
                  <a:srgbClr val="333333"/>
                </a:solidFill>
                <a:latin typeface="Calibri" panose="020F0502020204030204" pitchFamily="34" charset="0"/>
                <a:cs typeface="Calibri" panose="020F0502020204030204" pitchFamily="34" charset="0"/>
              </a:rPr>
              <a:t>mantener los ojos cerrados.</a:t>
            </a:r>
            <a:r>
              <a:rPr lang="es-MX" sz="2000" dirty="0">
                <a:solidFill>
                  <a:srgbClr val="333333"/>
                </a:solidFill>
                <a:latin typeface="Calibri" panose="020F0502020204030204" pitchFamily="34" charset="0"/>
                <a:cs typeface="Calibri" panose="020F0502020204030204" pitchFamily="34" charset="0"/>
              </a:rPr>
              <a:t> </a:t>
            </a:r>
          </a:p>
          <a:p>
            <a:pPr marL="457200" indent="-457200" algn="just">
              <a:buFont typeface="+mj-lt"/>
              <a:buAutoNum type="arabicPeriod"/>
            </a:pPr>
            <a:r>
              <a:rPr lang="es-MX" sz="2000" dirty="0">
                <a:solidFill>
                  <a:srgbClr val="333333"/>
                </a:solidFill>
                <a:latin typeface="Calibri" panose="020F0502020204030204" pitchFamily="34" charset="0"/>
                <a:cs typeface="Calibri" panose="020F0502020204030204" pitchFamily="34" charset="0"/>
              </a:rPr>
              <a:t>Lentamente, podemos adentrarnos en esos lugares imaginarios, siguiendo una respiración pausada y prestando atención a nuestros sentimientos y emociones. </a:t>
            </a:r>
          </a:p>
          <a:p>
            <a:pPr marL="457200" indent="-457200" algn="just">
              <a:buFont typeface="+mj-lt"/>
              <a:buAutoNum type="arabicPeriod"/>
            </a:pPr>
            <a:r>
              <a:rPr lang="es-MX" sz="2000" dirty="0">
                <a:solidFill>
                  <a:srgbClr val="333333"/>
                </a:solidFill>
                <a:latin typeface="Calibri" panose="020F0502020204030204" pitchFamily="34" charset="0"/>
                <a:cs typeface="Calibri" panose="020F0502020204030204" pitchFamily="34" charset="0"/>
              </a:rPr>
              <a:t>Podemos visualizar e imaginarnos lo calmados que estaríamos si estuviéramos realmente en ese lugar. Vernos de ese modo, puede activar partes de la corteza cerebral que proporcionen relajación real. </a:t>
            </a:r>
          </a:p>
          <a:p>
            <a:pPr marL="457200" indent="-457200" algn="just">
              <a:buFont typeface="+mj-lt"/>
              <a:buAutoNum type="arabicPeriod"/>
            </a:pPr>
            <a:r>
              <a:rPr lang="es-MX" sz="2000" b="1" dirty="0">
                <a:solidFill>
                  <a:srgbClr val="00B0F0"/>
                </a:solidFill>
                <a:latin typeface="Calibri" panose="020F0502020204030204" pitchFamily="34" charset="0"/>
                <a:cs typeface="Calibri" panose="020F0502020204030204" pitchFamily="34" charset="0"/>
              </a:rPr>
              <a:t>Para finalizar el ejercicio, debemos abrir los ojos gentil y lentamente, mantener la respiración calmada. Podemos llegar a </a:t>
            </a:r>
            <a:r>
              <a:rPr lang="es-MX" sz="2000" b="1" i="1" u="sng" dirty="0">
                <a:solidFill>
                  <a:srgbClr val="00B0F0"/>
                </a:solidFill>
                <a:latin typeface="Calibri" panose="020F0502020204030204" pitchFamily="34" charset="0"/>
                <a:cs typeface="Calibri" panose="020F0502020204030204" pitchFamily="34" charset="0"/>
              </a:rPr>
              <a:t>percibir cómo </a:t>
            </a:r>
            <a:r>
              <a:rPr lang="es-MX" sz="2000" b="1" dirty="0">
                <a:solidFill>
                  <a:srgbClr val="00B0F0"/>
                </a:solidFill>
                <a:latin typeface="Calibri" panose="020F0502020204030204" pitchFamily="34" charset="0"/>
                <a:cs typeface="Calibri" panose="020F0502020204030204" pitchFamily="34" charset="0"/>
              </a:rPr>
              <a:t>se mantiene el sentimiento de calma y el estrés se ha disipado en cierto grado.</a:t>
            </a:r>
            <a:endParaRPr lang="es-MX" sz="2000" b="1" i="0" dirty="0">
              <a:solidFill>
                <a:srgbClr val="00B0F0"/>
              </a:solidFill>
              <a:effectLst/>
              <a:latin typeface="Calibri" panose="020F0502020204030204" pitchFamily="34" charset="0"/>
              <a:cs typeface="Calibri" panose="020F0502020204030204" pitchFamily="34" charset="0"/>
            </a:endParaRPr>
          </a:p>
        </p:txBody>
      </p:sp>
      <p:sp>
        <p:nvSpPr>
          <p:cNvPr id="5" name="4 Marcador de contenido">
            <a:extLst>
              <a:ext uri="{FF2B5EF4-FFF2-40B4-BE49-F238E27FC236}">
                <a16:creationId xmlns:a16="http://schemas.microsoft.com/office/drawing/2014/main" id="{1D640FE4-6797-49A5-97E3-7A6382002085}"/>
              </a:ext>
            </a:extLst>
          </p:cNvPr>
          <p:cNvSpPr txBox="1">
            <a:spLocks/>
          </p:cNvSpPr>
          <p:nvPr/>
        </p:nvSpPr>
        <p:spPr>
          <a:xfrm>
            <a:off x="6096000" y="622832"/>
            <a:ext cx="5574985" cy="12660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000" dirty="0">
                <a:latin typeface="Kristen ITC" panose="03050502040202030202" pitchFamily="66" charset="0"/>
              </a:rPr>
              <a:t>Me concentro en mi lugar favorito…</a:t>
            </a:r>
            <a:endParaRPr lang="es-MX" sz="4000" dirty="0"/>
          </a:p>
        </p:txBody>
      </p:sp>
      <p:pic>
        <p:nvPicPr>
          <p:cNvPr id="9222" name="Picture 6" descr="Playa Clipart , Transparent Cartoon, Free Cliparts &amp; Silhouettes ...">
            <a:extLst>
              <a:ext uri="{FF2B5EF4-FFF2-40B4-BE49-F238E27FC236}">
                <a16:creationId xmlns:a16="http://schemas.microsoft.com/office/drawing/2014/main" id="{F8D8D9A6-4D77-4663-9568-499282CB177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67" b="90000" l="6630" r="92826"/>
                    </a14:imgEffect>
                  </a14:imgLayer>
                </a14:imgProps>
              </a:ext>
              <a:ext uri="{28A0092B-C50C-407E-A947-70E740481C1C}">
                <a14:useLocalDpi xmlns:a14="http://schemas.microsoft.com/office/drawing/2010/main" val="0"/>
              </a:ext>
            </a:extLst>
          </a:blip>
          <a:srcRect/>
          <a:stretch>
            <a:fillRect/>
          </a:stretch>
        </p:blipFill>
        <p:spPr bwMode="auto">
          <a:xfrm>
            <a:off x="1221470" y="0"/>
            <a:ext cx="2378073" cy="1938719"/>
          </a:xfrm>
          <a:prstGeom prst="rect">
            <a:avLst/>
          </a:prstGeom>
          <a:noFill/>
          <a:extLst>
            <a:ext uri="{909E8E84-426E-40DD-AFC4-6F175D3DCCD1}">
              <a14:hiddenFill xmlns:a14="http://schemas.microsoft.com/office/drawing/2010/main">
                <a:solidFill>
                  <a:srgbClr val="FFFFFF"/>
                </a:solidFill>
              </a14:hiddenFill>
            </a:ext>
          </a:extLst>
        </p:spPr>
      </p:pic>
      <p:sp>
        <p:nvSpPr>
          <p:cNvPr id="10" name="3 Título">
            <a:extLst>
              <a:ext uri="{FF2B5EF4-FFF2-40B4-BE49-F238E27FC236}">
                <a16:creationId xmlns:a16="http://schemas.microsoft.com/office/drawing/2014/main" id="{9FB05AEA-1728-4826-B01F-1D0E9597C385}"/>
              </a:ext>
            </a:extLst>
          </p:cNvPr>
          <p:cNvSpPr txBox="1">
            <a:spLocks/>
          </p:cNvSpPr>
          <p:nvPr/>
        </p:nvSpPr>
        <p:spPr>
          <a:xfrm>
            <a:off x="8883492" y="6468"/>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3.</a:t>
            </a:r>
          </a:p>
        </p:txBody>
      </p:sp>
    </p:spTree>
    <p:extLst>
      <p:ext uri="{BB962C8B-B14F-4D97-AF65-F5344CB8AC3E}">
        <p14:creationId xmlns:p14="http://schemas.microsoft.com/office/powerpoint/2010/main" val="294257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F36A47-11AB-4137-85E9-080F58901A93}"/>
              </a:ext>
            </a:extLst>
          </p:cNvPr>
          <p:cNvSpPr txBox="1"/>
          <p:nvPr/>
        </p:nvSpPr>
        <p:spPr>
          <a:xfrm>
            <a:off x="466233" y="1042988"/>
            <a:ext cx="11259531" cy="5940088"/>
          </a:xfrm>
          <a:prstGeom prst="rect">
            <a:avLst/>
          </a:prstGeom>
          <a:noFill/>
        </p:spPr>
        <p:txBody>
          <a:bodyPr wrap="square" rtlCol="0">
            <a:spAutoFit/>
          </a:bodyPr>
          <a:lstStyle/>
          <a:p>
            <a:pPr algn="just"/>
            <a:r>
              <a:rPr lang="es-MX" sz="2000" dirty="0"/>
              <a:t>Después de una contingencia de cualquier tipo es esperable que las personas tiendan más a la desconcentración, miles de imágenes, sensaciones y sentimientos rondan por su cabeza y no les permite enfocarse con claridad. En una sala de clases, con muchos jóvenes que interactúan, que viven y reviven las situaciones vividas, la concentración se hace más difícil aún.</a:t>
            </a:r>
          </a:p>
          <a:p>
            <a:pPr algn="just"/>
            <a:endParaRPr lang="es-MX" sz="2000" dirty="0"/>
          </a:p>
          <a:p>
            <a:pPr algn="just"/>
            <a:r>
              <a:rPr lang="es-MX" sz="2000" b="1" dirty="0">
                <a:solidFill>
                  <a:srgbClr val="00B050"/>
                </a:solidFill>
              </a:rPr>
              <a:t>Podemos lograr concentración desde diferentes lugares; si lo hacemos desde el movimiento, una ronda o un ejercicio de psicomotricidad con manos o dedos siguiendo un ritmo; será una estupenda opción ya que en ella todo el cuerpo está dispuesto para seguir una melodía o un ritmo, siempre armónico y suave que le llevará a la calma y en ese estado a la capacidad de enfocarse nuevamente.</a:t>
            </a:r>
          </a:p>
          <a:p>
            <a:pPr algn="just"/>
            <a:endParaRPr lang="es-MX" sz="2000" dirty="0"/>
          </a:p>
          <a:p>
            <a:pPr algn="just"/>
            <a:r>
              <a:rPr lang="es-MX" sz="2000" dirty="0"/>
              <a:t>“El ritmo” es el orden del movimiento, decía Platón. Seguir un determinado ritmo con el cuerpo, sean manos o pies nos obliga a ser conscientes de ere mismo ritmo y a focalizar la mente en la secuencia a realizar. La vida misma es rítmica. La respiración que nos hace vivir es rítmica.</a:t>
            </a:r>
          </a:p>
          <a:p>
            <a:pPr algn="just"/>
            <a:endParaRPr lang="es-MX" sz="2000" dirty="0"/>
          </a:p>
          <a:p>
            <a:pPr algn="just"/>
            <a:r>
              <a:rPr lang="es-MX" sz="2000" dirty="0"/>
              <a:t>Los juegos de dedos implican, además de lo rítmico que otorga el alternar y hacer movimientos cruzados, se activan los dos hemisferio cerebrales que tienen una manera particular de actuar frente a la llegada de información.  </a:t>
            </a:r>
          </a:p>
          <a:p>
            <a:pPr algn="just"/>
            <a:endParaRPr lang="es-MX" sz="2000" dirty="0"/>
          </a:p>
          <a:p>
            <a:pPr algn="just"/>
            <a:endParaRPr lang="es-MX" sz="2000" dirty="0"/>
          </a:p>
        </p:txBody>
      </p:sp>
      <p:sp>
        <p:nvSpPr>
          <p:cNvPr id="20" name="Rectángulo 19">
            <a:extLst>
              <a:ext uri="{FF2B5EF4-FFF2-40B4-BE49-F238E27FC236}">
                <a16:creationId xmlns:a16="http://schemas.microsoft.com/office/drawing/2014/main" id="{167F95E7-6CB5-4C8A-9CA4-910C7EB78A3F}"/>
              </a:ext>
            </a:extLst>
          </p:cNvPr>
          <p:cNvSpPr/>
          <p:nvPr/>
        </p:nvSpPr>
        <p:spPr>
          <a:xfrm>
            <a:off x="-1" y="0"/>
            <a:ext cx="12192000" cy="10429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   Me concentro…</a:t>
            </a:r>
          </a:p>
        </p:txBody>
      </p:sp>
      <p:sp>
        <p:nvSpPr>
          <p:cNvPr id="21" name="Rectángulo 20">
            <a:extLst>
              <a:ext uri="{FF2B5EF4-FFF2-40B4-BE49-F238E27FC236}">
                <a16:creationId xmlns:a16="http://schemas.microsoft.com/office/drawing/2014/main" id="{F6529581-595B-452F-978F-ED2F2A376EB3}"/>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282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67F95E7-6CB5-4C8A-9CA4-910C7EB78A3F}"/>
              </a:ext>
            </a:extLst>
          </p:cNvPr>
          <p:cNvSpPr/>
          <p:nvPr/>
        </p:nvSpPr>
        <p:spPr>
          <a:xfrm>
            <a:off x="-1" y="0"/>
            <a:ext cx="12192000" cy="10429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   Me concentro…</a:t>
            </a:r>
          </a:p>
        </p:txBody>
      </p:sp>
      <p:sp>
        <p:nvSpPr>
          <p:cNvPr id="21" name="Rectángulo 20">
            <a:extLst>
              <a:ext uri="{FF2B5EF4-FFF2-40B4-BE49-F238E27FC236}">
                <a16:creationId xmlns:a16="http://schemas.microsoft.com/office/drawing/2014/main" id="{F6529581-595B-452F-978F-ED2F2A376EB3}"/>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73E9B7FD-FC06-4743-B9EE-3BA89CFACB25}"/>
              </a:ext>
            </a:extLst>
          </p:cNvPr>
          <p:cNvSpPr/>
          <p:nvPr/>
        </p:nvSpPr>
        <p:spPr>
          <a:xfrm>
            <a:off x="464455" y="1178396"/>
            <a:ext cx="11263087" cy="5940088"/>
          </a:xfrm>
          <a:prstGeom prst="rect">
            <a:avLst/>
          </a:prstGeom>
        </p:spPr>
        <p:txBody>
          <a:bodyPr wrap="square">
            <a:spAutoFit/>
          </a:bodyPr>
          <a:lstStyle/>
          <a:p>
            <a:pPr algn="just"/>
            <a:r>
              <a:rPr lang="es-MX" sz="2000" dirty="0"/>
              <a:t>El hemisferio derecho capta de manera más difusa y global la información.</a:t>
            </a:r>
          </a:p>
          <a:p>
            <a:pPr algn="just"/>
            <a:r>
              <a:rPr lang="es-MX" sz="2000" dirty="0"/>
              <a:t>El hemisferio izquierdo es más analítico y detallista.</a:t>
            </a:r>
          </a:p>
          <a:p>
            <a:pPr algn="just"/>
            <a:r>
              <a:rPr lang="es-MX" sz="2000" dirty="0"/>
              <a:t>El cerebro izquierdo controla el pensamiento racional y abstracto del sujeto.</a:t>
            </a:r>
          </a:p>
          <a:p>
            <a:pPr algn="just"/>
            <a:r>
              <a:rPr lang="es-MX" sz="2000" b="1" dirty="0">
                <a:solidFill>
                  <a:srgbClr val="8C2BDD"/>
                </a:solidFill>
              </a:rPr>
              <a:t>El contra lateral actúa de una manera más intuitiva e imaginativa, además controla la parte emocional y en particular es responsable de los sentimientos de miedo, duelo y pesimismo general.</a:t>
            </a:r>
          </a:p>
          <a:p>
            <a:pPr algn="just"/>
            <a:endParaRPr lang="es-MX" sz="2000" dirty="0"/>
          </a:p>
          <a:p>
            <a:pPr algn="just"/>
            <a:r>
              <a:rPr lang="es-MX" sz="2000" dirty="0"/>
              <a:t>Cuando hacemos este tipo de ejercicios con nuestro cuerpo, nuestras manos y dedos, estamos activando los hemisferios, es hacer “ejercicio cerebral”, y nos entrega energía, comportamiento, actitud, concentración, audición y visión positiva para enfrentar procesos y situaciones difíciles. Este tipo de ejercicios potencia los aprendizajes, siempre que se realicen de manera habitual.</a:t>
            </a:r>
          </a:p>
          <a:p>
            <a:pPr algn="just"/>
            <a:endParaRPr lang="es-MX" sz="2000" dirty="0"/>
          </a:p>
          <a:p>
            <a:pPr algn="just"/>
            <a:r>
              <a:rPr lang="es-MX" sz="2000" dirty="0"/>
              <a:t>Recuerde que las personas rara vez somos capaces de mantener concentración sobre una actividad más de 20 minutos.</a:t>
            </a:r>
          </a:p>
          <a:p>
            <a:pPr algn="just"/>
            <a:endParaRPr lang="es-MX" sz="2000" dirty="0"/>
          </a:p>
          <a:p>
            <a:pPr algn="just"/>
            <a:r>
              <a:rPr lang="es-MX" sz="2000" dirty="0"/>
              <a:t>Desde otro lugar, el mirar con detención requiere concentración: los </a:t>
            </a:r>
            <a:r>
              <a:rPr lang="es-MX" sz="2000" dirty="0" err="1"/>
              <a:t>puzzles</a:t>
            </a:r>
            <a:r>
              <a:rPr lang="es-MX" sz="2000" dirty="0"/>
              <a:t>, la búsqueda de diferencias o actividades simples de observación de espacios, objetos, sus propias manos, ayudan a practicar el enfocarse. Saber observar permite aprender cosas que nos sirven para adaptarnos y para enfrentar momentos difíciles como contingencias sanitarias, terremotos, incendios, huracanes u otros.</a:t>
            </a:r>
          </a:p>
          <a:p>
            <a:pPr algn="just"/>
            <a:endParaRPr lang="es-MX" sz="2000" dirty="0"/>
          </a:p>
        </p:txBody>
      </p:sp>
    </p:spTree>
    <p:extLst>
      <p:ext uri="{BB962C8B-B14F-4D97-AF65-F5344CB8AC3E}">
        <p14:creationId xmlns:p14="http://schemas.microsoft.com/office/powerpoint/2010/main" val="6356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a:extLst>
              <a:ext uri="{FF2B5EF4-FFF2-40B4-BE49-F238E27FC236}">
                <a16:creationId xmlns:a16="http://schemas.microsoft.com/office/drawing/2014/main" id="{03029A91-ECD4-4D77-847F-4E037629270E}"/>
              </a:ext>
            </a:extLst>
          </p:cNvPr>
          <p:cNvSpPr txBox="1">
            <a:spLocks/>
          </p:cNvSpPr>
          <p:nvPr/>
        </p:nvSpPr>
        <p:spPr>
          <a:xfrm>
            <a:off x="7571225" y="229747"/>
            <a:ext cx="4954604"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000" dirty="0">
                <a:latin typeface="Kristen ITC" panose="03050502040202030202" pitchFamily="66" charset="0"/>
              </a:rPr>
              <a:t>Señor Silencio…</a:t>
            </a:r>
            <a:endParaRPr lang="es-MX" sz="4000" dirty="0"/>
          </a:p>
        </p:txBody>
      </p:sp>
      <p:sp>
        <p:nvSpPr>
          <p:cNvPr id="14" name="Rectángulo 13">
            <a:extLst>
              <a:ext uri="{FF2B5EF4-FFF2-40B4-BE49-F238E27FC236}">
                <a16:creationId xmlns:a16="http://schemas.microsoft.com/office/drawing/2014/main" id="{9DB8AE35-4223-40CA-ACCE-822A37BA591C}"/>
              </a:ext>
            </a:extLst>
          </p:cNvPr>
          <p:cNvSpPr/>
          <p:nvPr/>
        </p:nvSpPr>
        <p:spPr>
          <a:xfrm>
            <a:off x="897727" y="995942"/>
            <a:ext cx="9964747" cy="5632311"/>
          </a:xfrm>
          <a:prstGeom prst="rect">
            <a:avLst/>
          </a:prstGeom>
        </p:spPr>
        <p:txBody>
          <a:bodyPr wrap="square">
            <a:spAutoFit/>
          </a:bodyPr>
          <a:lstStyle/>
          <a:p>
            <a:pPr marL="457200" indent="-457200" algn="just">
              <a:buAutoNum type="arabicPeriod"/>
            </a:pPr>
            <a:r>
              <a:rPr lang="es-MX" sz="2000" dirty="0"/>
              <a:t>Ubíquese en el centro de la clase, en donde todos los estudiantes puedan observar   directamente.</a:t>
            </a:r>
          </a:p>
          <a:p>
            <a:pPr marL="457200" indent="-457200" algn="just">
              <a:buAutoNum type="arabicPeriod"/>
            </a:pPr>
            <a:r>
              <a:rPr lang="es-MX" sz="2000" dirty="0"/>
              <a:t>Cuénteles que llamarán al silencio con sus manos.</a:t>
            </a:r>
          </a:p>
          <a:p>
            <a:pPr marL="457200" indent="-457200" algn="just">
              <a:buAutoNum type="arabicPeriod"/>
            </a:pPr>
            <a:r>
              <a:rPr lang="es-MX" sz="2000" dirty="0"/>
              <a:t>Cante o recite con los estudiantes, haciendo gestos que se indican en la canción.</a:t>
            </a:r>
          </a:p>
          <a:p>
            <a:pPr algn="just"/>
            <a:r>
              <a:rPr lang="es-MX" sz="2000" dirty="0"/>
              <a:t>        Use uno de los siguientes versos.</a:t>
            </a:r>
          </a:p>
          <a:p>
            <a:pPr algn="just"/>
            <a:endParaRPr lang="es-MX" sz="2000" dirty="0"/>
          </a:p>
          <a:p>
            <a:pPr algn="just"/>
            <a:r>
              <a:rPr lang="es-MX" sz="2000" dirty="0"/>
              <a:t>Abro una mano</a:t>
            </a:r>
          </a:p>
          <a:p>
            <a:pPr algn="just"/>
            <a:r>
              <a:rPr lang="es-MX" sz="2000" dirty="0"/>
              <a:t>Abro la otra</a:t>
            </a:r>
          </a:p>
          <a:p>
            <a:pPr algn="just"/>
            <a:r>
              <a:rPr lang="es-MX" sz="2000" dirty="0"/>
              <a:t>Cierro los ojos</a:t>
            </a:r>
          </a:p>
          <a:p>
            <a:pPr algn="just"/>
            <a:r>
              <a:rPr lang="es-MX" sz="2000" dirty="0"/>
              <a:t>Abro la boca</a:t>
            </a:r>
          </a:p>
          <a:p>
            <a:pPr algn="just"/>
            <a:r>
              <a:rPr lang="es-MX" sz="2000" dirty="0"/>
              <a:t>Cierro una mano</a:t>
            </a:r>
          </a:p>
          <a:p>
            <a:pPr algn="just"/>
            <a:r>
              <a:rPr lang="es-MX" sz="2000" dirty="0"/>
              <a:t>Cierro la otra</a:t>
            </a:r>
          </a:p>
          <a:p>
            <a:pPr algn="just"/>
            <a:r>
              <a:rPr lang="es-MX" sz="2000" dirty="0"/>
              <a:t>Abro los ojos</a:t>
            </a:r>
          </a:p>
          <a:p>
            <a:pPr algn="just"/>
            <a:r>
              <a:rPr lang="es-MX" sz="2000" dirty="0"/>
              <a:t>Cierro la boca</a:t>
            </a:r>
          </a:p>
          <a:p>
            <a:pPr algn="just"/>
            <a:endParaRPr lang="es-MX" sz="2000" dirty="0"/>
          </a:p>
          <a:p>
            <a:pPr algn="just"/>
            <a:endParaRPr lang="es-MX" sz="2000" dirty="0"/>
          </a:p>
          <a:p>
            <a:pPr algn="just"/>
            <a:endParaRPr lang="es-MX" sz="2000" dirty="0"/>
          </a:p>
          <a:p>
            <a:pPr algn="just"/>
            <a:r>
              <a:rPr lang="es-MX" sz="2000" dirty="0"/>
              <a:t>4.     Cierre invitando a seguir trabajando.</a:t>
            </a:r>
          </a:p>
        </p:txBody>
      </p:sp>
      <p:sp>
        <p:nvSpPr>
          <p:cNvPr id="28" name="Rectángulo 27">
            <a:extLst>
              <a:ext uri="{FF2B5EF4-FFF2-40B4-BE49-F238E27FC236}">
                <a16:creationId xmlns:a16="http://schemas.microsoft.com/office/drawing/2014/main" id="{BABAA1E7-7BE3-4770-81AD-CDB3AAB0D0AF}"/>
              </a:ext>
            </a:extLst>
          </p:cNvPr>
          <p:cNvSpPr/>
          <p:nvPr/>
        </p:nvSpPr>
        <p:spPr>
          <a:xfrm>
            <a:off x="4093030" y="3978001"/>
            <a:ext cx="3574143" cy="2308324"/>
          </a:xfrm>
          <a:prstGeom prst="rect">
            <a:avLst/>
          </a:prstGeom>
        </p:spPr>
        <p:txBody>
          <a:bodyPr wrap="square">
            <a:spAutoFit/>
          </a:bodyPr>
          <a:lstStyle/>
          <a:p>
            <a:pPr algn="just"/>
            <a:r>
              <a:rPr lang="es-MX" dirty="0"/>
              <a:t>Abro un ojo, Abro el otro</a:t>
            </a:r>
          </a:p>
          <a:p>
            <a:pPr algn="just"/>
            <a:r>
              <a:rPr lang="es-MX" dirty="0"/>
              <a:t>Y me rasco la nariz</a:t>
            </a:r>
          </a:p>
          <a:p>
            <a:pPr algn="just"/>
            <a:r>
              <a:rPr lang="es-MX" dirty="0"/>
              <a:t>Abro un ojo, abro el otro</a:t>
            </a:r>
          </a:p>
          <a:p>
            <a:pPr algn="just"/>
            <a:r>
              <a:rPr lang="es-MX" dirty="0"/>
              <a:t>Y me estiro así, así</a:t>
            </a:r>
          </a:p>
          <a:p>
            <a:pPr algn="just"/>
            <a:r>
              <a:rPr lang="es-MX" dirty="0"/>
              <a:t>Abro un ojo, abro el otro</a:t>
            </a:r>
          </a:p>
          <a:p>
            <a:pPr algn="just"/>
            <a:r>
              <a:rPr lang="es-MX" dirty="0"/>
              <a:t>Y hago </a:t>
            </a:r>
            <a:r>
              <a:rPr lang="es-MX" dirty="0" err="1"/>
              <a:t>shh</a:t>
            </a:r>
            <a:r>
              <a:rPr lang="es-MX" dirty="0"/>
              <a:t>, </a:t>
            </a:r>
            <a:r>
              <a:rPr lang="es-MX" dirty="0" err="1"/>
              <a:t>shh</a:t>
            </a:r>
            <a:r>
              <a:rPr lang="es-MX" dirty="0"/>
              <a:t>, </a:t>
            </a:r>
            <a:r>
              <a:rPr lang="es-MX" dirty="0" err="1"/>
              <a:t>shh</a:t>
            </a:r>
            <a:endParaRPr lang="es-MX" dirty="0"/>
          </a:p>
          <a:p>
            <a:pPr algn="just"/>
            <a:r>
              <a:rPr lang="es-MX" dirty="0"/>
              <a:t>Y hago </a:t>
            </a:r>
            <a:r>
              <a:rPr lang="es-MX" dirty="0" err="1"/>
              <a:t>shh</a:t>
            </a:r>
            <a:r>
              <a:rPr lang="es-MX" dirty="0"/>
              <a:t>, </a:t>
            </a:r>
            <a:r>
              <a:rPr lang="es-MX" dirty="0" err="1"/>
              <a:t>shh</a:t>
            </a:r>
            <a:r>
              <a:rPr lang="es-MX" dirty="0"/>
              <a:t>, </a:t>
            </a:r>
            <a:r>
              <a:rPr lang="es-MX" dirty="0" err="1"/>
              <a:t>shh</a:t>
            </a:r>
            <a:endParaRPr lang="es-MX" dirty="0"/>
          </a:p>
          <a:p>
            <a:pPr algn="just"/>
            <a:endParaRPr lang="es-MX" dirty="0"/>
          </a:p>
        </p:txBody>
      </p:sp>
      <p:pic>
        <p:nvPicPr>
          <p:cNvPr id="6177" name="Picture 33" descr="silencio png - Buscar con Google (con imágenes) | Png, Imágenes png">
            <a:extLst>
              <a:ext uri="{FF2B5EF4-FFF2-40B4-BE49-F238E27FC236}">
                <a16:creationId xmlns:a16="http://schemas.microsoft.com/office/drawing/2014/main" id="{61159F20-A812-4F3E-8E31-99C5D9B52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745" y="4407079"/>
            <a:ext cx="2249369" cy="2249369"/>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5" descr="Comic ojos abiertos de emoticonos. - Descargar PNG/SVG transparente">
            <a:extLst>
              <a:ext uri="{FF2B5EF4-FFF2-40B4-BE49-F238E27FC236}">
                <a16:creationId xmlns:a16="http://schemas.microsoft.com/office/drawing/2014/main" id="{326959F8-F8C8-4011-B6AD-18D5D4AD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811" y="1789356"/>
            <a:ext cx="2962009" cy="2962009"/>
          </a:xfrm>
          <a:prstGeom prst="rect">
            <a:avLst/>
          </a:prstGeom>
          <a:noFill/>
          <a:extLst>
            <a:ext uri="{909E8E84-426E-40DD-AFC4-6F175D3DCCD1}">
              <a14:hiddenFill xmlns:a14="http://schemas.microsoft.com/office/drawing/2010/main">
                <a:solidFill>
                  <a:srgbClr val="FFFFFF"/>
                </a:solidFill>
              </a14:hiddenFill>
            </a:ext>
          </a:extLst>
        </p:spPr>
      </p:pic>
      <p:sp>
        <p:nvSpPr>
          <p:cNvPr id="41" name="3 Título">
            <a:extLst>
              <a:ext uri="{FF2B5EF4-FFF2-40B4-BE49-F238E27FC236}">
                <a16:creationId xmlns:a16="http://schemas.microsoft.com/office/drawing/2014/main" id="{AA46B003-A4D5-40A4-B16E-0521E4C18C81}"/>
              </a:ext>
            </a:extLst>
          </p:cNvPr>
          <p:cNvSpPr txBox="1">
            <a:spLocks/>
          </p:cNvSpPr>
          <p:nvPr/>
        </p:nvSpPr>
        <p:spPr>
          <a:xfrm>
            <a:off x="205927" y="-53285"/>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4.</a:t>
            </a:r>
          </a:p>
        </p:txBody>
      </p:sp>
    </p:spTree>
    <p:extLst>
      <p:ext uri="{BB962C8B-B14F-4D97-AF65-F5344CB8AC3E}">
        <p14:creationId xmlns:p14="http://schemas.microsoft.com/office/powerpoint/2010/main" val="141283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a:extLst>
              <a:ext uri="{FF2B5EF4-FFF2-40B4-BE49-F238E27FC236}">
                <a16:creationId xmlns:a16="http://schemas.microsoft.com/office/drawing/2014/main" id="{D7DEA980-A436-45D8-9C59-3ED0B4A27B36}"/>
              </a:ext>
            </a:extLst>
          </p:cNvPr>
          <p:cNvSpPr txBox="1">
            <a:spLocks/>
          </p:cNvSpPr>
          <p:nvPr/>
        </p:nvSpPr>
        <p:spPr>
          <a:xfrm>
            <a:off x="570699" y="415557"/>
            <a:ext cx="4954604"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000" dirty="0">
                <a:latin typeface="Kristen ITC" panose="03050502040202030202" pitchFamily="66" charset="0"/>
              </a:rPr>
              <a:t>Al revés…</a:t>
            </a:r>
            <a:endParaRPr lang="es-MX" sz="4000" dirty="0"/>
          </a:p>
        </p:txBody>
      </p:sp>
      <p:sp>
        <p:nvSpPr>
          <p:cNvPr id="6" name="Rectángulo 5">
            <a:extLst>
              <a:ext uri="{FF2B5EF4-FFF2-40B4-BE49-F238E27FC236}">
                <a16:creationId xmlns:a16="http://schemas.microsoft.com/office/drawing/2014/main" id="{28CFC208-A7CA-4310-B7AD-7D5FAB58CDC8}"/>
              </a:ext>
            </a:extLst>
          </p:cNvPr>
          <p:cNvSpPr/>
          <p:nvPr/>
        </p:nvSpPr>
        <p:spPr>
          <a:xfrm>
            <a:off x="570699" y="1344072"/>
            <a:ext cx="10576271" cy="5355312"/>
          </a:xfrm>
          <a:prstGeom prst="rect">
            <a:avLst/>
          </a:prstGeom>
        </p:spPr>
        <p:txBody>
          <a:bodyPr wrap="square">
            <a:spAutoFit/>
          </a:bodyPr>
          <a:lstStyle/>
          <a:p>
            <a:pPr marL="457200" indent="-457200" algn="just">
              <a:buAutoNum type="arabicPeriod"/>
            </a:pPr>
            <a:r>
              <a:rPr lang="es-MX" dirty="0"/>
              <a:t>Invite a los estudiantes a realizar un pequeño ejercicio que les permita focalizar su atención.</a:t>
            </a:r>
          </a:p>
          <a:p>
            <a:pPr marL="342900" indent="-342900" algn="just">
              <a:buAutoNum type="arabicPeriod" startAt="2"/>
            </a:pPr>
            <a:r>
              <a:rPr lang="es-MX" dirty="0"/>
              <a:t>Usted escribirá un número en la pizarra y ellos deberán leerlo en orden inverso.</a:t>
            </a:r>
          </a:p>
          <a:p>
            <a:pPr marL="342900" indent="-342900" algn="just">
              <a:buAutoNum type="arabicPeriod" startAt="2"/>
            </a:pPr>
            <a:r>
              <a:rPr lang="es-MX" dirty="0"/>
              <a:t>Por ejemplo, ante el primer número 625, el inverso sería 526.</a:t>
            </a:r>
          </a:p>
          <a:p>
            <a:pPr marL="342900" indent="-342900" algn="just">
              <a:buAutoNum type="arabicPeriod" startAt="2"/>
            </a:pPr>
            <a:r>
              <a:rPr lang="es-MX" dirty="0"/>
              <a:t>Vaya poniendo cada vez mayor cantidad de números para aumentar la dificultad.</a:t>
            </a:r>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endParaRPr lang="es-MX" dirty="0"/>
          </a:p>
          <a:p>
            <a:pPr marL="342900" indent="-342900" algn="just">
              <a:buAutoNum type="arabicPeriod" startAt="2"/>
            </a:pPr>
            <a:r>
              <a:rPr lang="es-MX" dirty="0"/>
              <a:t>Una vez que hayan logrado, indique que ya han podido focalizar su atención y pueden volver al trabajo.</a:t>
            </a:r>
          </a:p>
          <a:p>
            <a:pPr marL="342900" indent="-342900" algn="just">
              <a:buAutoNum type="arabicPeriod" startAt="2"/>
            </a:pPr>
            <a:r>
              <a:rPr lang="es-MX" b="1" dirty="0">
                <a:solidFill>
                  <a:srgbClr val="00B0F0"/>
                </a:solidFill>
              </a:rPr>
              <a:t>También cuando un estudiante diga que no puede concentrarse, recuérdele este ejercicio para que tenga la seguridad de que si tiene la capacidad de concentrarse.</a:t>
            </a:r>
          </a:p>
        </p:txBody>
      </p:sp>
      <p:sp>
        <p:nvSpPr>
          <p:cNvPr id="7" name="Rectángulo 6">
            <a:extLst>
              <a:ext uri="{FF2B5EF4-FFF2-40B4-BE49-F238E27FC236}">
                <a16:creationId xmlns:a16="http://schemas.microsoft.com/office/drawing/2014/main" id="{03CD6D0A-3950-4DFC-8F50-12A5624EF8F3}"/>
              </a:ext>
            </a:extLst>
          </p:cNvPr>
          <p:cNvSpPr/>
          <p:nvPr/>
        </p:nvSpPr>
        <p:spPr>
          <a:xfrm>
            <a:off x="943428" y="2867050"/>
            <a:ext cx="6096000" cy="2646878"/>
          </a:xfrm>
          <a:prstGeom prst="rect">
            <a:avLst/>
          </a:prstGeom>
        </p:spPr>
        <p:txBody>
          <a:bodyPr>
            <a:spAutoFit/>
          </a:bodyPr>
          <a:lstStyle/>
          <a:p>
            <a:pPr marL="2515870" marR="2667000" algn="ctr">
              <a:spcBef>
                <a:spcPts val="160"/>
              </a:spcBef>
              <a:spcAft>
                <a:spcPts val="0"/>
              </a:spcAft>
            </a:pPr>
            <a:r>
              <a:rPr lang="en-US" b="1" dirty="0">
                <a:solidFill>
                  <a:srgbClr val="58585A"/>
                </a:solidFill>
                <a:latin typeface="Times New Roman" panose="02020603050405020304" pitchFamily="18" charset="0"/>
                <a:ea typeface="Times New Roman" panose="02020603050405020304" pitchFamily="18" charset="0"/>
              </a:rPr>
              <a:t>563</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613025" algn="ctr">
              <a:spcAft>
                <a:spcPts val="0"/>
              </a:spcAft>
            </a:pPr>
            <a:r>
              <a:rPr lang="en-US" b="1" spc="-35" dirty="0">
                <a:solidFill>
                  <a:srgbClr val="58585A"/>
                </a:solidFill>
                <a:latin typeface="Times New Roman" panose="02020603050405020304" pitchFamily="18" charset="0"/>
                <a:ea typeface="Times New Roman" panose="02020603050405020304" pitchFamily="18" charset="0"/>
              </a:rPr>
              <a:t>7</a:t>
            </a:r>
            <a:r>
              <a:rPr lang="en-US" b="1" spc="-15" dirty="0">
                <a:solidFill>
                  <a:srgbClr val="58585A"/>
                </a:solidFill>
                <a:latin typeface="Times New Roman" panose="02020603050405020304" pitchFamily="18" charset="0"/>
                <a:ea typeface="Times New Roman" panose="02020603050405020304" pitchFamily="18" charset="0"/>
              </a:rPr>
              <a:t>3</a:t>
            </a:r>
            <a:r>
              <a:rPr lang="en-US" b="1" spc="-45" dirty="0">
                <a:solidFill>
                  <a:srgbClr val="58585A"/>
                </a:solidFill>
                <a:latin typeface="Times New Roman" panose="02020603050405020304" pitchFamily="18" charset="0"/>
                <a:ea typeface="Times New Roman" panose="02020603050405020304" pitchFamily="18" charset="0"/>
              </a:rPr>
              <a:t>9</a:t>
            </a:r>
            <a:r>
              <a:rPr lang="en-US" b="1" dirty="0">
                <a:solidFill>
                  <a:srgbClr val="58585A"/>
                </a:solidFill>
                <a:latin typeface="Times New Roman" panose="02020603050405020304" pitchFamily="18" charset="0"/>
                <a:ea typeface="Times New Roman" panose="02020603050405020304" pitchFamily="18" charset="0"/>
              </a:rPr>
              <a:t>4</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551430" algn="ctr">
              <a:spcAft>
                <a:spcPts val="0"/>
              </a:spcAft>
            </a:pPr>
            <a:r>
              <a:rPr lang="en-US" b="1" spc="5" dirty="0">
                <a:solidFill>
                  <a:srgbClr val="58585A"/>
                </a:solidFill>
                <a:latin typeface="Times New Roman" panose="02020603050405020304" pitchFamily="18" charset="0"/>
                <a:ea typeface="Times New Roman" panose="02020603050405020304" pitchFamily="18" charset="0"/>
              </a:rPr>
              <a:t>6</a:t>
            </a:r>
            <a:r>
              <a:rPr lang="en-US" b="1" spc="-45" dirty="0">
                <a:solidFill>
                  <a:srgbClr val="58585A"/>
                </a:solidFill>
                <a:latin typeface="Times New Roman" panose="02020603050405020304" pitchFamily="18" charset="0"/>
                <a:ea typeface="Times New Roman" panose="02020603050405020304" pitchFamily="18" charset="0"/>
              </a:rPr>
              <a:t>4</a:t>
            </a:r>
            <a:r>
              <a:rPr lang="en-US" b="1" spc="-25" dirty="0">
                <a:solidFill>
                  <a:srgbClr val="58585A"/>
                </a:solidFill>
                <a:latin typeface="Times New Roman" panose="02020603050405020304" pitchFamily="18" charset="0"/>
                <a:ea typeface="Times New Roman" panose="02020603050405020304" pitchFamily="18" charset="0"/>
              </a:rPr>
              <a:t>7</a:t>
            </a:r>
            <a:r>
              <a:rPr lang="en-US" b="1" spc="-60" dirty="0">
                <a:solidFill>
                  <a:srgbClr val="58585A"/>
                </a:solidFill>
                <a:latin typeface="Times New Roman" panose="02020603050405020304" pitchFamily="18" charset="0"/>
                <a:ea typeface="Times New Roman" panose="02020603050405020304" pitchFamily="18" charset="0"/>
              </a:rPr>
              <a:t>2</a:t>
            </a:r>
            <a:r>
              <a:rPr lang="en-US" b="1" dirty="0">
                <a:solidFill>
                  <a:srgbClr val="58585A"/>
                </a:solidFill>
                <a:latin typeface="Times New Roman" panose="02020603050405020304" pitchFamily="18" charset="0"/>
                <a:ea typeface="Times New Roman" panose="02020603050405020304" pitchFamily="18" charset="0"/>
              </a:rPr>
              <a:t>1</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477135" algn="ctr">
              <a:spcAft>
                <a:spcPts val="0"/>
              </a:spcAft>
            </a:pPr>
            <a:r>
              <a:rPr lang="en-US" b="1" spc="-30" dirty="0">
                <a:solidFill>
                  <a:srgbClr val="58585A"/>
                </a:solidFill>
                <a:latin typeface="Times New Roman" panose="02020603050405020304" pitchFamily="18" charset="0"/>
                <a:ea typeface="Times New Roman" panose="02020603050405020304" pitchFamily="18" charset="0"/>
              </a:rPr>
              <a:t>2</a:t>
            </a:r>
            <a:r>
              <a:rPr lang="en-US" b="1" spc="-15" dirty="0">
                <a:solidFill>
                  <a:srgbClr val="58585A"/>
                </a:solidFill>
                <a:latin typeface="Times New Roman" panose="02020603050405020304" pitchFamily="18" charset="0"/>
                <a:ea typeface="Times New Roman" panose="02020603050405020304" pitchFamily="18" charset="0"/>
              </a:rPr>
              <a:t>5</a:t>
            </a:r>
            <a:r>
              <a:rPr lang="en-US" b="1" spc="-10" dirty="0">
                <a:solidFill>
                  <a:srgbClr val="58585A"/>
                </a:solidFill>
                <a:latin typeface="Times New Roman" panose="02020603050405020304" pitchFamily="18" charset="0"/>
                <a:ea typeface="Times New Roman" panose="02020603050405020304" pitchFamily="18" charset="0"/>
              </a:rPr>
              <a:t>2</a:t>
            </a:r>
            <a:r>
              <a:rPr lang="en-US" b="1" dirty="0">
                <a:solidFill>
                  <a:srgbClr val="58585A"/>
                </a:solidFill>
                <a:latin typeface="Times New Roman" panose="02020603050405020304" pitchFamily="18" charset="0"/>
                <a:ea typeface="Times New Roman" panose="02020603050405020304" pitchFamily="18" charset="0"/>
              </a:rPr>
              <a:t>9</a:t>
            </a:r>
            <a:r>
              <a:rPr lang="en-US" b="1" spc="-10" dirty="0">
                <a:solidFill>
                  <a:srgbClr val="58585A"/>
                </a:solidFill>
                <a:latin typeface="Times New Roman" panose="02020603050405020304" pitchFamily="18" charset="0"/>
                <a:ea typeface="Times New Roman" panose="02020603050405020304" pitchFamily="18" charset="0"/>
              </a:rPr>
              <a:t>2</a:t>
            </a:r>
            <a:r>
              <a:rPr lang="en-US" b="1" dirty="0">
                <a:solidFill>
                  <a:srgbClr val="58585A"/>
                </a:solidFill>
                <a:latin typeface="Times New Roman" panose="02020603050405020304" pitchFamily="18" charset="0"/>
                <a:ea typeface="Times New Roman" panose="02020603050405020304" pitchFamily="18" charset="0"/>
              </a:rPr>
              <a:t>9</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423160" algn="ctr">
              <a:spcAft>
                <a:spcPts val="0"/>
              </a:spcAft>
            </a:pPr>
            <a:r>
              <a:rPr lang="en-US" b="1" spc="5" dirty="0">
                <a:solidFill>
                  <a:srgbClr val="58585A"/>
                </a:solidFill>
                <a:latin typeface="Times New Roman" panose="02020603050405020304" pitchFamily="18" charset="0"/>
                <a:ea typeface="Times New Roman" panose="02020603050405020304" pitchFamily="18" charset="0"/>
              </a:rPr>
              <a:t>6</a:t>
            </a:r>
            <a:r>
              <a:rPr lang="en-US" b="1" spc="-35" dirty="0">
                <a:solidFill>
                  <a:srgbClr val="58585A"/>
                </a:solidFill>
                <a:latin typeface="Times New Roman" panose="02020603050405020304" pitchFamily="18" charset="0"/>
                <a:ea typeface="Times New Roman" panose="02020603050405020304" pitchFamily="18" charset="0"/>
              </a:rPr>
              <a:t>4</a:t>
            </a:r>
            <a:r>
              <a:rPr lang="en-US" b="1" spc="5" dirty="0">
                <a:solidFill>
                  <a:srgbClr val="58585A"/>
                </a:solidFill>
                <a:latin typeface="Times New Roman" panose="02020603050405020304" pitchFamily="18" charset="0"/>
                <a:ea typeface="Times New Roman" panose="02020603050405020304" pitchFamily="18" charset="0"/>
              </a:rPr>
              <a:t>9</a:t>
            </a:r>
            <a:r>
              <a:rPr lang="en-US" b="1" spc="-35" dirty="0">
                <a:solidFill>
                  <a:srgbClr val="58585A"/>
                </a:solidFill>
                <a:latin typeface="Times New Roman" panose="02020603050405020304" pitchFamily="18" charset="0"/>
                <a:ea typeface="Times New Roman" panose="02020603050405020304" pitchFamily="18" charset="0"/>
              </a:rPr>
              <a:t>2</a:t>
            </a:r>
            <a:r>
              <a:rPr lang="en-US" b="1" spc="-90" dirty="0">
                <a:solidFill>
                  <a:srgbClr val="58585A"/>
                </a:solidFill>
                <a:latin typeface="Times New Roman" panose="02020603050405020304" pitchFamily="18" charset="0"/>
                <a:ea typeface="Times New Roman" panose="02020603050405020304" pitchFamily="18" charset="0"/>
              </a:rPr>
              <a:t>7</a:t>
            </a:r>
            <a:r>
              <a:rPr lang="en-US" b="1" spc="-5" dirty="0">
                <a:solidFill>
                  <a:srgbClr val="58585A"/>
                </a:solidFill>
                <a:latin typeface="Times New Roman" panose="02020603050405020304" pitchFamily="18" charset="0"/>
                <a:ea typeface="Times New Roman" panose="02020603050405020304" pitchFamily="18" charset="0"/>
              </a:rPr>
              <a:t>4</a:t>
            </a:r>
            <a:r>
              <a:rPr lang="en-US" b="1" dirty="0">
                <a:solidFill>
                  <a:srgbClr val="58585A"/>
                </a:solidFill>
                <a:latin typeface="Times New Roman" panose="02020603050405020304" pitchFamily="18" charset="0"/>
                <a:ea typeface="Times New Roman" panose="02020603050405020304" pitchFamily="18" charset="0"/>
              </a:rPr>
              <a:t>6</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360930" algn="ctr">
              <a:spcAft>
                <a:spcPts val="0"/>
              </a:spcAft>
            </a:pPr>
            <a:r>
              <a:rPr lang="en-US" b="1" spc="5" dirty="0">
                <a:solidFill>
                  <a:srgbClr val="58585A"/>
                </a:solidFill>
                <a:latin typeface="Times New Roman" panose="02020603050405020304" pitchFamily="18" charset="0"/>
                <a:ea typeface="Times New Roman" panose="02020603050405020304" pitchFamily="18" charset="0"/>
              </a:rPr>
              <a:t>5</a:t>
            </a:r>
            <a:r>
              <a:rPr lang="en-US" b="1" spc="-30" dirty="0">
                <a:solidFill>
                  <a:srgbClr val="58585A"/>
                </a:solidFill>
                <a:latin typeface="Times New Roman" panose="02020603050405020304" pitchFamily="18" charset="0"/>
                <a:ea typeface="Times New Roman" panose="02020603050405020304" pitchFamily="18" charset="0"/>
              </a:rPr>
              <a:t>4</a:t>
            </a:r>
            <a:r>
              <a:rPr lang="en-US" b="1" spc="-10" dirty="0">
                <a:solidFill>
                  <a:srgbClr val="58585A"/>
                </a:solidFill>
                <a:latin typeface="Times New Roman" panose="02020603050405020304" pitchFamily="18" charset="0"/>
                <a:ea typeface="Times New Roman" panose="02020603050405020304" pitchFamily="18" charset="0"/>
              </a:rPr>
              <a:t>2</a:t>
            </a:r>
            <a:r>
              <a:rPr lang="en-US" b="1" dirty="0">
                <a:solidFill>
                  <a:srgbClr val="58585A"/>
                </a:solidFill>
                <a:latin typeface="Times New Roman" panose="02020603050405020304" pitchFamily="18" charset="0"/>
                <a:ea typeface="Times New Roman" panose="02020603050405020304" pitchFamily="18" charset="0"/>
              </a:rPr>
              <a:t>9</a:t>
            </a:r>
            <a:r>
              <a:rPr lang="en-US" b="1" spc="-50" dirty="0">
                <a:solidFill>
                  <a:srgbClr val="58585A"/>
                </a:solidFill>
                <a:latin typeface="Times New Roman" panose="02020603050405020304" pitchFamily="18" charset="0"/>
                <a:ea typeface="Times New Roman" panose="02020603050405020304" pitchFamily="18" charset="0"/>
              </a:rPr>
              <a:t>0</a:t>
            </a:r>
            <a:r>
              <a:rPr lang="en-US" b="1" spc="-80" dirty="0">
                <a:solidFill>
                  <a:srgbClr val="58585A"/>
                </a:solidFill>
                <a:latin typeface="Times New Roman" panose="02020603050405020304" pitchFamily="18" charset="0"/>
                <a:ea typeface="Times New Roman" panose="02020603050405020304" pitchFamily="18" charset="0"/>
              </a:rPr>
              <a:t>1</a:t>
            </a:r>
            <a:r>
              <a:rPr lang="en-US" b="1" spc="-30" dirty="0">
                <a:solidFill>
                  <a:srgbClr val="58585A"/>
                </a:solidFill>
                <a:latin typeface="Times New Roman" panose="02020603050405020304" pitchFamily="18" charset="0"/>
                <a:ea typeface="Times New Roman" panose="02020603050405020304" pitchFamily="18" charset="0"/>
              </a:rPr>
              <a:t>4</a:t>
            </a:r>
            <a:r>
              <a:rPr lang="en-US" b="1" dirty="0">
                <a:solidFill>
                  <a:srgbClr val="58585A"/>
                </a:solidFill>
                <a:latin typeface="Times New Roman" panose="02020603050405020304" pitchFamily="18" charset="0"/>
                <a:ea typeface="Times New Roman" panose="02020603050405020304" pitchFamily="18" charset="0"/>
              </a:rPr>
              <a:t>2</a:t>
            </a:r>
            <a:endParaRPr lang="es-MX" b="1" dirty="0">
              <a:latin typeface="Times New Roman" panose="02020603050405020304" pitchFamily="18" charset="0"/>
              <a:ea typeface="Times New Roman" panose="02020603050405020304" pitchFamily="18" charset="0"/>
            </a:endParaRPr>
          </a:p>
          <a:p>
            <a:pPr>
              <a:lnSpc>
                <a:spcPts val="800"/>
              </a:lnSpc>
              <a:spcBef>
                <a:spcPts val="15"/>
              </a:spcBef>
              <a:spcAft>
                <a:spcPts val="0"/>
              </a:spcAft>
            </a:pPr>
            <a:r>
              <a:rPr lang="en-US" sz="1400" b="1" dirty="0">
                <a:latin typeface="Times New Roman" panose="02020603050405020304" pitchFamily="18" charset="0"/>
                <a:ea typeface="Times New Roman" panose="02020603050405020304" pitchFamily="18" charset="0"/>
              </a:rPr>
              <a:t> </a:t>
            </a:r>
            <a:endParaRPr lang="es-MX" b="1" dirty="0">
              <a:latin typeface="Times New Roman" panose="02020603050405020304" pitchFamily="18" charset="0"/>
              <a:ea typeface="Times New Roman" panose="02020603050405020304" pitchFamily="18" charset="0"/>
            </a:endParaRPr>
          </a:p>
          <a:p>
            <a:pPr marL="2515870" marR="2305685" algn="ctr">
              <a:spcAft>
                <a:spcPts val="0"/>
              </a:spcAft>
            </a:pPr>
            <a:r>
              <a:rPr lang="en-US" b="1" spc="-20" dirty="0">
                <a:solidFill>
                  <a:srgbClr val="58585A"/>
                </a:solidFill>
                <a:latin typeface="Times New Roman" panose="02020603050405020304" pitchFamily="18" charset="0"/>
                <a:ea typeface="Times New Roman" panose="02020603050405020304" pitchFamily="18" charset="0"/>
              </a:rPr>
              <a:t>9</a:t>
            </a:r>
            <a:r>
              <a:rPr lang="en-US" b="1" spc="-50" dirty="0">
                <a:solidFill>
                  <a:srgbClr val="58585A"/>
                </a:solidFill>
                <a:latin typeface="Times New Roman" panose="02020603050405020304" pitchFamily="18" charset="0"/>
                <a:ea typeface="Times New Roman" panose="02020603050405020304" pitchFamily="18" charset="0"/>
              </a:rPr>
              <a:t>6</a:t>
            </a:r>
            <a:r>
              <a:rPr lang="en-US" b="1" spc="-25" dirty="0">
                <a:solidFill>
                  <a:srgbClr val="58585A"/>
                </a:solidFill>
                <a:latin typeface="Times New Roman" panose="02020603050405020304" pitchFamily="18" charset="0"/>
                <a:ea typeface="Times New Roman" panose="02020603050405020304" pitchFamily="18" charset="0"/>
              </a:rPr>
              <a:t>72</a:t>
            </a:r>
            <a:r>
              <a:rPr lang="en-US" b="1" spc="-55" dirty="0">
                <a:solidFill>
                  <a:srgbClr val="58585A"/>
                </a:solidFill>
                <a:latin typeface="Times New Roman" panose="02020603050405020304" pitchFamily="18" charset="0"/>
                <a:ea typeface="Times New Roman" panose="02020603050405020304" pitchFamily="18" charset="0"/>
              </a:rPr>
              <a:t>3</a:t>
            </a:r>
            <a:r>
              <a:rPr lang="en-US" b="1" spc="-80" dirty="0">
                <a:solidFill>
                  <a:srgbClr val="58585A"/>
                </a:solidFill>
                <a:latin typeface="Times New Roman" panose="02020603050405020304" pitchFamily="18" charset="0"/>
                <a:ea typeface="Times New Roman" panose="02020603050405020304" pitchFamily="18" charset="0"/>
              </a:rPr>
              <a:t>1</a:t>
            </a:r>
            <a:r>
              <a:rPr lang="en-US" b="1" spc="-25" dirty="0">
                <a:solidFill>
                  <a:srgbClr val="58585A"/>
                </a:solidFill>
                <a:latin typeface="Times New Roman" panose="02020603050405020304" pitchFamily="18" charset="0"/>
                <a:ea typeface="Times New Roman" panose="02020603050405020304" pitchFamily="18" charset="0"/>
              </a:rPr>
              <a:t>2</a:t>
            </a:r>
            <a:r>
              <a:rPr lang="en-US" b="1" spc="5" dirty="0">
                <a:solidFill>
                  <a:srgbClr val="58585A"/>
                </a:solidFill>
                <a:latin typeface="Times New Roman" panose="02020603050405020304" pitchFamily="18" charset="0"/>
                <a:ea typeface="Times New Roman" panose="02020603050405020304" pitchFamily="18" charset="0"/>
              </a:rPr>
              <a:t>8</a:t>
            </a:r>
            <a:r>
              <a:rPr lang="en-US" b="1" dirty="0">
                <a:solidFill>
                  <a:srgbClr val="58585A"/>
                </a:solidFill>
                <a:latin typeface="Times New Roman" panose="02020603050405020304" pitchFamily="18" charset="0"/>
                <a:ea typeface="Times New Roman" panose="02020603050405020304" pitchFamily="18" charset="0"/>
              </a:rPr>
              <a:t>3</a:t>
            </a:r>
            <a:endParaRPr lang="es-MX" b="1" dirty="0">
              <a:latin typeface="Times New Roman" panose="02020603050405020304" pitchFamily="18" charset="0"/>
              <a:ea typeface="Times New Roman" panose="02020603050405020304" pitchFamily="18" charset="0"/>
            </a:endParaRPr>
          </a:p>
        </p:txBody>
      </p:sp>
      <p:pic>
        <p:nvPicPr>
          <p:cNvPr id="10242" name="Picture 2" descr="Iconos de ordenador, al revés PNG Clipart | PNGOcean">
            <a:extLst>
              <a:ext uri="{FF2B5EF4-FFF2-40B4-BE49-F238E27FC236}">
                <a16:creationId xmlns:a16="http://schemas.microsoft.com/office/drawing/2014/main" id="{9F7956E8-992F-4385-B341-ADAC9C7971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8929" r="93132"/>
                    </a14:imgEffect>
                  </a14:imgLayer>
                </a14:imgProps>
              </a:ext>
              <a:ext uri="{28A0092B-C50C-407E-A947-70E740481C1C}">
                <a14:useLocalDpi xmlns:a14="http://schemas.microsoft.com/office/drawing/2010/main" val="0"/>
              </a:ext>
            </a:extLst>
          </a:blip>
          <a:srcRect/>
          <a:stretch>
            <a:fillRect/>
          </a:stretch>
        </p:blipFill>
        <p:spPr bwMode="auto">
          <a:xfrm>
            <a:off x="8122555" y="2867050"/>
            <a:ext cx="1783444" cy="1469871"/>
          </a:xfrm>
          <a:prstGeom prst="rect">
            <a:avLst/>
          </a:prstGeom>
          <a:noFill/>
          <a:extLst>
            <a:ext uri="{909E8E84-426E-40DD-AFC4-6F175D3DCCD1}">
              <a14:hiddenFill xmlns:a14="http://schemas.microsoft.com/office/drawing/2010/main">
                <a:solidFill>
                  <a:srgbClr val="FFFFFF"/>
                </a:solidFill>
              </a14:hiddenFill>
            </a:ext>
          </a:extLst>
        </p:spPr>
      </p:pic>
      <p:sp>
        <p:nvSpPr>
          <p:cNvPr id="10" name="3 Título">
            <a:extLst>
              <a:ext uri="{FF2B5EF4-FFF2-40B4-BE49-F238E27FC236}">
                <a16:creationId xmlns:a16="http://schemas.microsoft.com/office/drawing/2014/main" id="{03C35E39-DE1A-472C-9F14-83282B6E3BB9}"/>
              </a:ext>
            </a:extLst>
          </p:cNvPr>
          <p:cNvSpPr txBox="1">
            <a:spLocks/>
          </p:cNvSpPr>
          <p:nvPr/>
        </p:nvSpPr>
        <p:spPr>
          <a:xfrm>
            <a:off x="9142109" y="353472"/>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5.</a:t>
            </a:r>
          </a:p>
        </p:txBody>
      </p:sp>
    </p:spTree>
    <p:extLst>
      <p:ext uri="{BB962C8B-B14F-4D97-AF65-F5344CB8AC3E}">
        <p14:creationId xmlns:p14="http://schemas.microsoft.com/office/powerpoint/2010/main" val="8096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7B6FAC5-6857-4948-92B0-A7B50B687A7F}"/>
              </a:ext>
            </a:extLst>
          </p:cNvPr>
          <p:cNvSpPr/>
          <p:nvPr/>
        </p:nvSpPr>
        <p:spPr>
          <a:xfrm>
            <a:off x="-1" y="0"/>
            <a:ext cx="12192000" cy="10429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   </a:t>
            </a:r>
            <a:r>
              <a:rPr lang="es-ES" sz="40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Me reconozco…</a:t>
            </a:r>
          </a:p>
        </p:txBody>
      </p:sp>
      <p:sp>
        <p:nvSpPr>
          <p:cNvPr id="11" name="Rectángulo 10">
            <a:extLst>
              <a:ext uri="{FF2B5EF4-FFF2-40B4-BE49-F238E27FC236}">
                <a16:creationId xmlns:a16="http://schemas.microsoft.com/office/drawing/2014/main" id="{AAD28C2A-E83A-4B51-907F-E19BA8712C97}"/>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FAD8D71E-AE2B-47DA-AD32-D382FD44B758}"/>
              </a:ext>
            </a:extLst>
          </p:cNvPr>
          <p:cNvSpPr/>
          <p:nvPr/>
        </p:nvSpPr>
        <p:spPr>
          <a:xfrm>
            <a:off x="464455" y="1178396"/>
            <a:ext cx="11263087" cy="5632311"/>
          </a:xfrm>
          <a:prstGeom prst="rect">
            <a:avLst/>
          </a:prstGeom>
        </p:spPr>
        <p:txBody>
          <a:bodyPr wrap="square">
            <a:spAutoFit/>
          </a:bodyPr>
          <a:lstStyle/>
          <a:p>
            <a:pPr algn="just"/>
            <a:r>
              <a:rPr lang="es-MX" sz="2000" dirty="0"/>
              <a:t>Se puede aprender a no reaccionar impulsivamente a las emociones fuertes. El primer paso es conocer el papel que juegan las emociones en nosotros mismos y en nuestras relaciones con las demás personas, y conocer nuestras propias tendencias.</a:t>
            </a:r>
          </a:p>
          <a:p>
            <a:pPr algn="just"/>
            <a:endParaRPr lang="es-MX" sz="2000" dirty="0"/>
          </a:p>
          <a:p>
            <a:pPr algn="just"/>
            <a:r>
              <a:rPr lang="es-MX" sz="2000" dirty="0"/>
              <a:t>El segundo es aprender a calmarse para pensar antes de actuar.</a:t>
            </a:r>
          </a:p>
          <a:p>
            <a:pPr algn="just"/>
            <a:endParaRPr lang="es-MX" sz="2000" dirty="0"/>
          </a:p>
          <a:p>
            <a:pPr algn="just"/>
            <a:r>
              <a:rPr lang="es-MX" sz="2000" dirty="0"/>
              <a:t>Conviene convertir las emociones en palabras y acciones, ellas serán mucho más adaptativas si han sido reflexionadas. Pues así como no expresar y guardarse las emociones enferma, las palabras o acciones pueden tener efectos negativos en nosotros o en las otras personas, que no podemos prever.</a:t>
            </a:r>
          </a:p>
          <a:p>
            <a:pPr algn="just"/>
            <a:endParaRPr lang="es-MX" sz="2000" dirty="0"/>
          </a:p>
          <a:p>
            <a:pPr algn="just"/>
            <a:r>
              <a:rPr lang="es-MX" sz="2000" dirty="0"/>
              <a:t>Sin  que nos demos cuenta esto va formando nuestro carácter y una imagen frente a los otros, que no necesariamente tiene que ver con cómo queremos ser y cómo queremos que nos vean. </a:t>
            </a:r>
          </a:p>
          <a:p>
            <a:pPr algn="just"/>
            <a:endParaRPr lang="es-MX" sz="2000" dirty="0"/>
          </a:p>
          <a:p>
            <a:pPr algn="just"/>
            <a:r>
              <a:rPr lang="es-MX" sz="2000" b="1" dirty="0">
                <a:solidFill>
                  <a:srgbClr val="FF0000"/>
                </a:solidFill>
              </a:rPr>
              <a:t>Las y los estudiantes se ven expuestos a importantes cambios, y a una exigencia que viene de ellos mismos y del contexto: son más grandes, se espera que sean responsables, y que tengan un proyecto que los motive y les haga esforzarse en algo. Sin embargo, muchas veces no saben ni quienes son ni lo que desean hacer. Surge un sentimiento de soledad, de intranquilidad, de incomprensión, de rabia, a veces depresión y otras impulsividad. </a:t>
            </a:r>
          </a:p>
        </p:txBody>
      </p:sp>
    </p:spTree>
    <p:extLst>
      <p:ext uri="{BB962C8B-B14F-4D97-AF65-F5344CB8AC3E}">
        <p14:creationId xmlns:p14="http://schemas.microsoft.com/office/powerpoint/2010/main" val="101774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7B6FAC5-6857-4948-92B0-A7B50B687A7F}"/>
              </a:ext>
            </a:extLst>
          </p:cNvPr>
          <p:cNvSpPr/>
          <p:nvPr/>
        </p:nvSpPr>
        <p:spPr>
          <a:xfrm>
            <a:off x="-1" y="0"/>
            <a:ext cx="12192000" cy="10429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   Continuación: </a:t>
            </a:r>
            <a:r>
              <a:rPr lang="es-ES" sz="40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Me reconozco…</a:t>
            </a:r>
          </a:p>
        </p:txBody>
      </p:sp>
      <p:sp>
        <p:nvSpPr>
          <p:cNvPr id="11" name="Rectángulo 10">
            <a:extLst>
              <a:ext uri="{FF2B5EF4-FFF2-40B4-BE49-F238E27FC236}">
                <a16:creationId xmlns:a16="http://schemas.microsoft.com/office/drawing/2014/main" id="{AAD28C2A-E83A-4B51-907F-E19BA8712C97}"/>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FAD8D71E-AE2B-47DA-AD32-D382FD44B758}"/>
              </a:ext>
            </a:extLst>
          </p:cNvPr>
          <p:cNvSpPr/>
          <p:nvPr/>
        </p:nvSpPr>
        <p:spPr>
          <a:xfrm>
            <a:off x="464455" y="1178396"/>
            <a:ext cx="11263087" cy="3785652"/>
          </a:xfrm>
          <a:prstGeom prst="rect">
            <a:avLst/>
          </a:prstGeom>
        </p:spPr>
        <p:txBody>
          <a:bodyPr wrap="square">
            <a:spAutoFit/>
          </a:bodyPr>
          <a:lstStyle/>
          <a:p>
            <a:pPr algn="just"/>
            <a:r>
              <a:rPr lang="es-MX" sz="2000" dirty="0"/>
              <a:t>Algunos adolescentes evitan reflexionar mucho. Muy egocéntricos, generalmente inseguros, se muestran inhibidos o a veces con una falsa y excesiva seguridad.</a:t>
            </a:r>
          </a:p>
          <a:p>
            <a:pPr algn="just"/>
            <a:r>
              <a:rPr lang="es-MX" sz="2000" dirty="0"/>
              <a:t>Una forma de ayudar en esta etapa consiste en permitirles ver que no es algo que solo ellas o ellos están pasando, sino que con diferentes características sus compañeras y compañeros también están teniendo una vivencia parecida. También ayuda ponerle nombre y reconocer el sentido que esta incertidumbre tiene: buscarse a sí mismo y su proyecto.</a:t>
            </a:r>
          </a:p>
          <a:p>
            <a:pPr algn="just"/>
            <a:endParaRPr lang="es-MX" sz="2000" dirty="0"/>
          </a:p>
          <a:p>
            <a:pPr algn="just"/>
            <a:r>
              <a:rPr lang="es-MX" sz="2000" b="1" dirty="0">
                <a:solidFill>
                  <a:schemeClr val="accent1">
                    <a:lumMod val="75000"/>
                  </a:schemeClr>
                </a:solidFill>
              </a:rPr>
              <a:t>En un  momento de crisis, las y los adolescentes pueden ser una maravillosa ayuda a toda la comunidad local en que se encuentran; ellas y ellos tienen una fuerza y energía que se hace urgente en esos momentos. Si se conocen y saben de sus potencialidades, las pondrán por entero al servicio de esa comunidad, pues están en busca de su héroe interior, ese que es capaz de llevar a cabo sus grandes sueños y solo requieren de que se les reconozca y oriente emocional y empáticamente.</a:t>
            </a:r>
          </a:p>
        </p:txBody>
      </p:sp>
    </p:spTree>
    <p:extLst>
      <p:ext uri="{BB962C8B-B14F-4D97-AF65-F5344CB8AC3E}">
        <p14:creationId xmlns:p14="http://schemas.microsoft.com/office/powerpoint/2010/main" val="196663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4CD1091-97D4-44E2-AA6A-07B0F9242F88}"/>
              </a:ext>
            </a:extLst>
          </p:cNvPr>
          <p:cNvSpPr/>
          <p:nvPr/>
        </p:nvSpPr>
        <p:spPr>
          <a:xfrm>
            <a:off x="384209" y="2456795"/>
            <a:ext cx="11423582" cy="4401205"/>
          </a:xfrm>
          <a:prstGeom prst="rect">
            <a:avLst/>
          </a:prstGeom>
        </p:spPr>
        <p:txBody>
          <a:bodyPr wrap="square">
            <a:spAutoFit/>
          </a:bodyPr>
          <a:lstStyle/>
          <a:p>
            <a:pPr marL="457200" indent="-457200" algn="just">
              <a:buAutoNum type="arabicPeriod"/>
            </a:pPr>
            <a:r>
              <a:rPr lang="es-MX" sz="2000" dirty="0"/>
              <a:t>Mencione a las y los estudiantes que a lo largo de la vida, y cotidianamente pasamos por diversos estados emocionales (alegría, pena, rabia, templanza). Lo ideal es que narre un momento de su vida en que haya tomado una acción por una determinada emoción.</a:t>
            </a:r>
          </a:p>
          <a:p>
            <a:pPr marL="457200" indent="-457200" algn="just">
              <a:buAutoNum type="arabicPeriod"/>
            </a:pPr>
            <a:r>
              <a:rPr lang="es-MX" sz="2000" b="1" dirty="0">
                <a:solidFill>
                  <a:schemeClr val="accent2">
                    <a:lumMod val="75000"/>
                  </a:schemeClr>
                </a:solidFill>
              </a:rPr>
              <a:t>Explique que las emociones tienen relación con lo que valoramos, por ejemplo, si valoramos la verdad, nos molesta la mentira, si valoramos la justicia, nos ponemos contentos cuando consideramos que se hace lo correcto.</a:t>
            </a:r>
          </a:p>
          <a:p>
            <a:pPr marL="457200" indent="-457200" algn="just">
              <a:buAutoNum type="arabicPeriod"/>
            </a:pPr>
            <a:r>
              <a:rPr lang="es-MX" sz="2000" dirty="0"/>
              <a:t>Pídales que escriban una emoción que haya sentido en las últimas dos semanas y que puedan asociar a un valor, que describan en el momento en que se sintieron así.</a:t>
            </a:r>
          </a:p>
          <a:p>
            <a:pPr marL="457200" indent="-457200" algn="just">
              <a:buAutoNum type="arabicPeriod"/>
            </a:pPr>
            <a:r>
              <a:rPr lang="es-MX" sz="2000" dirty="0"/>
              <a:t>Dígales que le cuenten a su compañero o compañera de banco la emoción y el momento en que la sintieron.</a:t>
            </a:r>
          </a:p>
          <a:p>
            <a:pPr marL="457200" indent="-457200" algn="just">
              <a:buAutoNum type="arabicPeriod"/>
            </a:pPr>
            <a:r>
              <a:rPr lang="es-MX" sz="2000" dirty="0"/>
              <a:t>Luego abra un plenario, donde algunas chicas o chicos expongan. Es muy importante que recalque la noción de estado emocional, no es que una persona sea así, sino que está pasando por ese estado emocional.</a:t>
            </a:r>
          </a:p>
          <a:p>
            <a:pPr algn="just"/>
            <a:endParaRPr lang="es-MX" sz="2000" dirty="0"/>
          </a:p>
        </p:txBody>
      </p:sp>
      <p:sp>
        <p:nvSpPr>
          <p:cNvPr id="17" name="4 Marcador de contenido">
            <a:extLst>
              <a:ext uri="{FF2B5EF4-FFF2-40B4-BE49-F238E27FC236}">
                <a16:creationId xmlns:a16="http://schemas.microsoft.com/office/drawing/2014/main" id="{E72EAA0F-1397-4E32-81A7-4A0DB70D6EC6}"/>
              </a:ext>
            </a:extLst>
          </p:cNvPr>
          <p:cNvSpPr txBox="1">
            <a:spLocks/>
          </p:cNvSpPr>
          <p:nvPr/>
        </p:nvSpPr>
        <p:spPr>
          <a:xfrm>
            <a:off x="7406928" y="362923"/>
            <a:ext cx="4785072"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000" dirty="0">
                <a:latin typeface="Kristen ITC" panose="03050502040202030202" pitchFamily="66" charset="0"/>
              </a:rPr>
              <a:t>Estados emocionales…</a:t>
            </a:r>
            <a:endParaRPr lang="es-MX" sz="4000" dirty="0"/>
          </a:p>
        </p:txBody>
      </p:sp>
      <p:pic>
        <p:nvPicPr>
          <p:cNvPr id="13320" name="Picture 8" descr="Estudio contra la ignorancia : Inteligencia Emocional.">
            <a:extLst>
              <a:ext uri="{FF2B5EF4-FFF2-40B4-BE49-F238E27FC236}">
                <a16:creationId xmlns:a16="http://schemas.microsoft.com/office/drawing/2014/main" id="{99C80688-EFE7-4E2B-A7D7-08EC638D2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309" y="180110"/>
            <a:ext cx="2124075" cy="2152650"/>
          </a:xfrm>
          <a:prstGeom prst="rect">
            <a:avLst/>
          </a:prstGeom>
          <a:noFill/>
          <a:extLst>
            <a:ext uri="{909E8E84-426E-40DD-AFC4-6F175D3DCCD1}">
              <a14:hiddenFill xmlns:a14="http://schemas.microsoft.com/office/drawing/2010/main">
                <a:solidFill>
                  <a:srgbClr val="FFFFFF"/>
                </a:solidFill>
              </a14:hiddenFill>
            </a:ext>
          </a:extLst>
        </p:spPr>
      </p:pic>
      <p:sp>
        <p:nvSpPr>
          <p:cNvPr id="5" name="3 Título">
            <a:extLst>
              <a:ext uri="{FF2B5EF4-FFF2-40B4-BE49-F238E27FC236}">
                <a16:creationId xmlns:a16="http://schemas.microsoft.com/office/drawing/2014/main" id="{39837329-4178-4852-9CBF-F2FB9B089984}"/>
              </a:ext>
            </a:extLst>
          </p:cNvPr>
          <p:cNvSpPr txBox="1">
            <a:spLocks/>
          </p:cNvSpPr>
          <p:nvPr/>
        </p:nvSpPr>
        <p:spPr>
          <a:xfrm>
            <a:off x="9634371" y="1468175"/>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6.</a:t>
            </a:r>
          </a:p>
        </p:txBody>
      </p:sp>
    </p:spTree>
    <p:extLst>
      <p:ext uri="{BB962C8B-B14F-4D97-AF65-F5344CB8AC3E}">
        <p14:creationId xmlns:p14="http://schemas.microsoft.com/office/powerpoint/2010/main" val="124793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B8422B-F14A-4F12-9268-459B0B45F3D2}"/>
              </a:ext>
            </a:extLst>
          </p:cNvPr>
          <p:cNvSpPr/>
          <p:nvPr/>
        </p:nvSpPr>
        <p:spPr>
          <a:xfrm>
            <a:off x="0" y="0"/>
            <a:ext cx="12192000" cy="1030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600" dirty="0">
                <a:latin typeface="Kristen ITC" panose="03050502040202030202" pitchFamily="66" charset="0"/>
              </a:rPr>
              <a:t>    </a:t>
            </a:r>
            <a:r>
              <a:rPr lang="es-MX" sz="4000" dirty="0">
                <a:latin typeface="Kristen ITC" panose="03050502040202030202" pitchFamily="66" charset="0"/>
              </a:rPr>
              <a:t>Contenido…</a:t>
            </a:r>
          </a:p>
        </p:txBody>
      </p:sp>
      <p:sp>
        <p:nvSpPr>
          <p:cNvPr id="4" name="Rectángulo 3">
            <a:extLst>
              <a:ext uri="{FF2B5EF4-FFF2-40B4-BE49-F238E27FC236}">
                <a16:creationId xmlns:a16="http://schemas.microsoft.com/office/drawing/2014/main" id="{1E6FDFEB-F390-4063-9A57-E80A6B86645E}"/>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98E2E8A3-7ABB-4CEF-BBAC-B6122913CE47}"/>
              </a:ext>
            </a:extLst>
          </p:cNvPr>
          <p:cNvSpPr txBox="1"/>
          <p:nvPr/>
        </p:nvSpPr>
        <p:spPr>
          <a:xfrm>
            <a:off x="232567" y="1429539"/>
            <a:ext cx="184731" cy="677108"/>
          </a:xfrm>
          <a:prstGeom prst="rect">
            <a:avLst/>
          </a:prstGeom>
          <a:noFill/>
        </p:spPr>
        <p:txBody>
          <a:bodyPr wrap="none" rtlCol="0">
            <a:spAutoFit/>
          </a:bodyPr>
          <a:lstStyle/>
          <a:p>
            <a:endParaRPr lang="es-MX" sz="2000" dirty="0"/>
          </a:p>
          <a:p>
            <a:endParaRPr lang="es-MX" dirty="0"/>
          </a:p>
        </p:txBody>
      </p:sp>
      <p:sp>
        <p:nvSpPr>
          <p:cNvPr id="11" name="CuadroTexto 10">
            <a:extLst>
              <a:ext uri="{FF2B5EF4-FFF2-40B4-BE49-F238E27FC236}">
                <a16:creationId xmlns:a16="http://schemas.microsoft.com/office/drawing/2014/main" id="{1C051ED6-71A5-443C-85E0-C8DAA9F1F8F7}"/>
              </a:ext>
            </a:extLst>
          </p:cNvPr>
          <p:cNvSpPr txBox="1"/>
          <p:nvPr/>
        </p:nvSpPr>
        <p:spPr>
          <a:xfrm>
            <a:off x="609262" y="1207597"/>
            <a:ext cx="11350171" cy="6247864"/>
          </a:xfrm>
          <a:prstGeom prst="rect">
            <a:avLst/>
          </a:prstGeom>
          <a:noFill/>
        </p:spPr>
        <p:txBody>
          <a:bodyPr wrap="square" rtlCol="0">
            <a:spAutoFit/>
          </a:bodyPr>
          <a:lstStyle/>
          <a:p>
            <a:pPr algn="just"/>
            <a:r>
              <a:rPr lang="es-MX" sz="2000" dirty="0"/>
              <a:t>1.   Objetivo de las dinámicas.</a:t>
            </a:r>
          </a:p>
          <a:p>
            <a:pPr algn="just"/>
            <a:endParaRPr lang="es-MX" sz="2000" dirty="0"/>
          </a:p>
          <a:p>
            <a:pPr marL="457200" indent="-457200" algn="just">
              <a:buAutoNum type="arabicPeriod" startAt="2"/>
            </a:pPr>
            <a:r>
              <a:rPr lang="es-MX" sz="2000" dirty="0"/>
              <a:t>Guía a seguir.</a:t>
            </a:r>
          </a:p>
          <a:p>
            <a:pPr marL="457200" indent="-457200" algn="just">
              <a:buAutoNum type="arabicPeriod" startAt="2"/>
            </a:pPr>
            <a:endParaRPr lang="es-MX" sz="2000" dirty="0"/>
          </a:p>
          <a:p>
            <a:pPr algn="just"/>
            <a:r>
              <a:rPr lang="es-MX" sz="2000" dirty="0"/>
              <a:t>3.   Recordemos lo importante que es mi salud mental.</a:t>
            </a:r>
          </a:p>
          <a:p>
            <a:pPr algn="just"/>
            <a:r>
              <a:rPr lang="es-MX" sz="2000" dirty="0"/>
              <a:t>	Dinámica 1. Hacia una pedagogía de la reducción del riesgo de contingencias sanitarias.</a:t>
            </a:r>
          </a:p>
          <a:p>
            <a:pPr algn="just"/>
            <a:endParaRPr lang="es-MX" sz="2000" dirty="0"/>
          </a:p>
          <a:p>
            <a:pPr algn="just"/>
            <a:r>
              <a:rPr lang="es-MX" sz="2000" dirty="0"/>
              <a:t>4.   Aprender a calmarse.</a:t>
            </a:r>
          </a:p>
          <a:p>
            <a:pPr algn="just"/>
            <a:r>
              <a:rPr lang="es-MX" sz="2000" dirty="0"/>
              <a:t>	Dinámica 2. Me concentro en mi respiración y escucho el entorno.</a:t>
            </a:r>
          </a:p>
          <a:p>
            <a:pPr algn="just"/>
            <a:r>
              <a:rPr lang="es-MX" sz="2000" dirty="0"/>
              <a:t>	Dinámica 3. Me concentro en mi lugar favorito.</a:t>
            </a:r>
          </a:p>
          <a:p>
            <a:pPr algn="just"/>
            <a:endParaRPr lang="es-MX" sz="2000" dirty="0"/>
          </a:p>
          <a:p>
            <a:pPr marL="457200" indent="-457200" algn="just">
              <a:buAutoNum type="arabicPeriod" startAt="5"/>
            </a:pPr>
            <a:r>
              <a:rPr lang="es-MX" sz="2000" dirty="0"/>
              <a:t>Me concentro.</a:t>
            </a:r>
          </a:p>
          <a:p>
            <a:pPr algn="just"/>
            <a:r>
              <a:rPr lang="es-MX" sz="2000" dirty="0"/>
              <a:t>	Dinámica 4. Señor silencio.</a:t>
            </a:r>
          </a:p>
          <a:p>
            <a:pPr algn="just"/>
            <a:r>
              <a:rPr lang="es-MX" sz="2000" dirty="0"/>
              <a:t>	Dinámica 5. Al revés.</a:t>
            </a:r>
          </a:p>
          <a:p>
            <a:pPr algn="just"/>
            <a:endParaRPr lang="es-MX" sz="2000" dirty="0"/>
          </a:p>
          <a:p>
            <a:pPr marL="457200" indent="-457200" algn="just">
              <a:buAutoNum type="arabicPeriod" startAt="6"/>
            </a:pPr>
            <a:r>
              <a:rPr lang="es-MX" sz="2000" dirty="0"/>
              <a:t>Me reconozco.</a:t>
            </a:r>
          </a:p>
          <a:p>
            <a:pPr lvl="1" algn="just"/>
            <a:r>
              <a:rPr lang="es-MX" sz="2000" dirty="0"/>
              <a:t>	Dinámica 6. Estados emocionales.</a:t>
            </a:r>
          </a:p>
          <a:p>
            <a:pPr algn="just"/>
            <a:endParaRPr lang="es-MX" sz="2000" dirty="0"/>
          </a:p>
          <a:p>
            <a:pPr algn="just"/>
            <a:endParaRPr lang="es-MX" sz="2000" dirty="0"/>
          </a:p>
          <a:p>
            <a:pPr algn="just"/>
            <a:endParaRPr lang="es-MX" sz="2000" dirty="0"/>
          </a:p>
        </p:txBody>
      </p:sp>
    </p:spTree>
    <p:extLst>
      <p:ext uri="{BB962C8B-B14F-4D97-AF65-F5344CB8AC3E}">
        <p14:creationId xmlns:p14="http://schemas.microsoft.com/office/powerpoint/2010/main" val="239206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B8422B-F14A-4F12-9268-459B0B45F3D2}"/>
              </a:ext>
            </a:extLst>
          </p:cNvPr>
          <p:cNvSpPr/>
          <p:nvPr/>
        </p:nvSpPr>
        <p:spPr>
          <a:xfrm>
            <a:off x="0" y="0"/>
            <a:ext cx="12192000" cy="1030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600" dirty="0">
                <a:latin typeface="Kristen ITC" panose="03050502040202030202" pitchFamily="66" charset="0"/>
              </a:rPr>
              <a:t> </a:t>
            </a:r>
            <a:r>
              <a:rPr lang="es-MX" sz="4000" dirty="0">
                <a:latin typeface="Kristen ITC" panose="03050502040202030202" pitchFamily="66" charset="0"/>
              </a:rPr>
              <a:t>Objetivo de las dinámicas…</a:t>
            </a:r>
          </a:p>
        </p:txBody>
      </p:sp>
      <p:sp>
        <p:nvSpPr>
          <p:cNvPr id="4" name="Rectángulo 3">
            <a:extLst>
              <a:ext uri="{FF2B5EF4-FFF2-40B4-BE49-F238E27FC236}">
                <a16:creationId xmlns:a16="http://schemas.microsoft.com/office/drawing/2014/main" id="{1E6FDFEB-F390-4063-9A57-E80A6B86645E}"/>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98E2E8A3-7ABB-4CEF-BBAC-B6122913CE47}"/>
              </a:ext>
            </a:extLst>
          </p:cNvPr>
          <p:cNvSpPr txBox="1"/>
          <p:nvPr/>
        </p:nvSpPr>
        <p:spPr>
          <a:xfrm>
            <a:off x="232567" y="1429539"/>
            <a:ext cx="184731" cy="677108"/>
          </a:xfrm>
          <a:prstGeom prst="rect">
            <a:avLst/>
          </a:prstGeom>
          <a:noFill/>
        </p:spPr>
        <p:txBody>
          <a:bodyPr wrap="none" rtlCol="0">
            <a:spAutoFit/>
          </a:bodyPr>
          <a:lstStyle/>
          <a:p>
            <a:endParaRPr lang="es-MX" sz="2000" dirty="0"/>
          </a:p>
          <a:p>
            <a:endParaRPr lang="es-MX" dirty="0"/>
          </a:p>
        </p:txBody>
      </p:sp>
      <p:sp>
        <p:nvSpPr>
          <p:cNvPr id="11" name="CuadroTexto 10">
            <a:extLst>
              <a:ext uri="{FF2B5EF4-FFF2-40B4-BE49-F238E27FC236}">
                <a16:creationId xmlns:a16="http://schemas.microsoft.com/office/drawing/2014/main" id="{1C051ED6-71A5-443C-85E0-C8DAA9F1F8F7}"/>
              </a:ext>
            </a:extLst>
          </p:cNvPr>
          <p:cNvSpPr txBox="1"/>
          <p:nvPr/>
        </p:nvSpPr>
        <p:spPr>
          <a:xfrm>
            <a:off x="420914" y="2282128"/>
            <a:ext cx="11350171" cy="1631216"/>
          </a:xfrm>
          <a:prstGeom prst="rect">
            <a:avLst/>
          </a:prstGeom>
          <a:noFill/>
        </p:spPr>
        <p:txBody>
          <a:bodyPr wrap="square" rtlCol="0">
            <a:spAutoFit/>
          </a:bodyPr>
          <a:lstStyle/>
          <a:p>
            <a:pPr algn="just"/>
            <a:endParaRPr lang="es-MX" sz="2000" dirty="0"/>
          </a:p>
          <a:p>
            <a:pPr algn="just"/>
            <a:r>
              <a:rPr lang="es-MX" sz="2000" dirty="0"/>
              <a:t>En esta segunda sección del manual se pretende enseñar a las alumnas y los alumnos a reconocer sus emociones a través de un conjunto de dinámicas lúdicas y recreativas, desarrollando de esta forma su inteligencia emocional, siendo capaces de saber ¿qué están sintiendo?, generarles expectativa y motivación inicial sobre el tema a trabajar.</a:t>
            </a:r>
          </a:p>
        </p:txBody>
      </p:sp>
    </p:spTree>
    <p:extLst>
      <p:ext uri="{BB962C8B-B14F-4D97-AF65-F5344CB8AC3E}">
        <p14:creationId xmlns:p14="http://schemas.microsoft.com/office/powerpoint/2010/main" val="113014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B8422B-F14A-4F12-9268-459B0B45F3D2}"/>
              </a:ext>
            </a:extLst>
          </p:cNvPr>
          <p:cNvSpPr/>
          <p:nvPr/>
        </p:nvSpPr>
        <p:spPr>
          <a:xfrm>
            <a:off x="0" y="0"/>
            <a:ext cx="12192000" cy="1030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600" dirty="0">
                <a:latin typeface="Kristen ITC" panose="03050502040202030202" pitchFamily="66" charset="0"/>
              </a:rPr>
              <a:t>    </a:t>
            </a:r>
            <a:r>
              <a:rPr lang="es-MX" sz="4000" dirty="0">
                <a:latin typeface="Kristen ITC" panose="03050502040202030202" pitchFamily="66" charset="0"/>
              </a:rPr>
              <a:t>Guía a seguir…</a:t>
            </a:r>
          </a:p>
        </p:txBody>
      </p:sp>
      <p:sp>
        <p:nvSpPr>
          <p:cNvPr id="4" name="Rectángulo 3">
            <a:extLst>
              <a:ext uri="{FF2B5EF4-FFF2-40B4-BE49-F238E27FC236}">
                <a16:creationId xmlns:a16="http://schemas.microsoft.com/office/drawing/2014/main" id="{1E6FDFEB-F390-4063-9A57-E80A6B86645E}"/>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98E2E8A3-7ABB-4CEF-BBAC-B6122913CE47}"/>
              </a:ext>
            </a:extLst>
          </p:cNvPr>
          <p:cNvSpPr txBox="1"/>
          <p:nvPr/>
        </p:nvSpPr>
        <p:spPr>
          <a:xfrm>
            <a:off x="232567" y="1429539"/>
            <a:ext cx="184731" cy="677108"/>
          </a:xfrm>
          <a:prstGeom prst="rect">
            <a:avLst/>
          </a:prstGeom>
          <a:noFill/>
        </p:spPr>
        <p:txBody>
          <a:bodyPr wrap="none" rtlCol="0">
            <a:spAutoFit/>
          </a:bodyPr>
          <a:lstStyle/>
          <a:p>
            <a:endParaRPr lang="es-MX" sz="2000" dirty="0"/>
          </a:p>
          <a:p>
            <a:endParaRPr lang="es-MX" dirty="0"/>
          </a:p>
        </p:txBody>
      </p:sp>
      <p:sp>
        <p:nvSpPr>
          <p:cNvPr id="11" name="CuadroTexto 10">
            <a:extLst>
              <a:ext uri="{FF2B5EF4-FFF2-40B4-BE49-F238E27FC236}">
                <a16:creationId xmlns:a16="http://schemas.microsoft.com/office/drawing/2014/main" id="{1C051ED6-71A5-443C-85E0-C8DAA9F1F8F7}"/>
              </a:ext>
            </a:extLst>
          </p:cNvPr>
          <p:cNvSpPr txBox="1"/>
          <p:nvPr/>
        </p:nvSpPr>
        <p:spPr>
          <a:xfrm>
            <a:off x="324932" y="1042988"/>
            <a:ext cx="11350171" cy="5632311"/>
          </a:xfrm>
          <a:prstGeom prst="rect">
            <a:avLst/>
          </a:prstGeom>
          <a:noFill/>
        </p:spPr>
        <p:txBody>
          <a:bodyPr wrap="square" rtlCol="0">
            <a:spAutoFit/>
          </a:bodyPr>
          <a:lstStyle/>
          <a:p>
            <a:pPr algn="just"/>
            <a:r>
              <a:rPr lang="es-MX" sz="2000" dirty="0"/>
              <a:t>Se espera que las y los docentes se sientan motivados para crear otras actividades nuevas que puedan ser compartidas entre docentes, apoyándose mutuamente en este proceso de recuperación socioemocional de nuestras y nuestros estudiantes. </a:t>
            </a:r>
          </a:p>
          <a:p>
            <a:r>
              <a:rPr lang="es-MX" sz="2000" dirty="0"/>
              <a:t>A continuación ofrecemos dinámicas lúdicas y recreativas  orientadas a cuatro aspectos del autocuidado y el soporte socioemocional: </a:t>
            </a:r>
            <a:r>
              <a:rPr lang="es-MX" sz="2000" b="1" dirty="0">
                <a:solidFill>
                  <a:srgbClr val="00B050"/>
                </a:solidFill>
              </a:rPr>
              <a:t>a) aprender a calmarse</a:t>
            </a:r>
            <a:r>
              <a:rPr lang="es-MX" sz="2000" b="1" dirty="0">
                <a:solidFill>
                  <a:srgbClr val="8C2BDD"/>
                </a:solidFill>
              </a:rPr>
              <a:t>, b) ejercitar la concentración</a:t>
            </a:r>
            <a:r>
              <a:rPr lang="es-MX" sz="2000" dirty="0"/>
              <a:t>, </a:t>
            </a:r>
            <a:r>
              <a:rPr lang="es-MX" sz="2000" b="1" dirty="0">
                <a:solidFill>
                  <a:srgbClr val="FF0000"/>
                </a:solidFill>
              </a:rPr>
              <a:t>c) reconocerse a sí mismos </a:t>
            </a:r>
            <a:r>
              <a:rPr lang="es-MX" sz="2000" dirty="0"/>
              <a:t>y, </a:t>
            </a:r>
            <a:r>
              <a:rPr lang="es-MX" sz="2000" b="1" dirty="0">
                <a:solidFill>
                  <a:srgbClr val="FFC000"/>
                </a:solidFill>
              </a:rPr>
              <a:t>d) generar vínculos de grupo seguros y estables.</a:t>
            </a:r>
          </a:p>
          <a:p>
            <a:r>
              <a:rPr lang="es-MX" sz="2000" dirty="0"/>
              <a:t>Cada una de ellas posee una estructura básica  que considera lo siguiente:</a:t>
            </a:r>
          </a:p>
          <a:p>
            <a:pPr algn="just"/>
            <a:endParaRPr lang="es-MX" sz="2000" dirty="0"/>
          </a:p>
          <a:p>
            <a:pPr algn="just"/>
            <a:r>
              <a:rPr lang="es-MX" sz="2000" b="1" dirty="0"/>
              <a:t>1.-Presentación breve del tema</a:t>
            </a:r>
            <a:r>
              <a:rPr lang="es-MX" sz="2000" dirty="0"/>
              <a:t>: ¿Qué buscamos con ella y por qué es importante?, en esta parte se pueden usar herramientas o dispositivos de mediación pedagógica como: dinámicas, videos, preguntas, entre otros que generando una expectativa sobre el tema a trabajar.</a:t>
            </a:r>
          </a:p>
          <a:p>
            <a:pPr algn="just"/>
            <a:r>
              <a:rPr lang="es-MX" sz="2000" b="1" dirty="0"/>
              <a:t>2.-Dinámica a trabajar</a:t>
            </a:r>
            <a:r>
              <a:rPr lang="es-MX" sz="2000" dirty="0"/>
              <a:t>: Se busca que las y los participantes profundicen el diálogo y la reflexión acerca del tema. Pueden realizar alguna actividad para elaborar un producto (afiches, trípticos, historietas, pancartas, canciones, poemas, resúmenes, entre otros). Para ello, pueden utilizar estrategias como: trabajos grupales, preguntas dirigidas, y similares. </a:t>
            </a:r>
          </a:p>
          <a:p>
            <a:pPr algn="just"/>
            <a:r>
              <a:rPr lang="es-MX" sz="2000" b="1" dirty="0">
                <a:solidFill>
                  <a:srgbClr val="0070C0"/>
                </a:solidFill>
              </a:rPr>
              <a:t>Es importante que durante este momento estemos atentos a los sentimientos que van expresando las y los estudiantes frente a las actividades planteadas y a las interacciones que se presenten, con la finalidad de poder orientarlos.</a:t>
            </a:r>
          </a:p>
        </p:txBody>
      </p:sp>
    </p:spTree>
    <p:extLst>
      <p:ext uri="{BB962C8B-B14F-4D97-AF65-F5344CB8AC3E}">
        <p14:creationId xmlns:p14="http://schemas.microsoft.com/office/powerpoint/2010/main" val="49626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BB8422B-F14A-4F12-9268-459B0B45F3D2}"/>
              </a:ext>
            </a:extLst>
          </p:cNvPr>
          <p:cNvSpPr/>
          <p:nvPr/>
        </p:nvSpPr>
        <p:spPr>
          <a:xfrm>
            <a:off x="0" y="0"/>
            <a:ext cx="12192000" cy="10305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600" dirty="0">
                <a:latin typeface="Kristen ITC" panose="03050502040202030202" pitchFamily="66" charset="0"/>
              </a:rPr>
              <a:t>    </a:t>
            </a:r>
            <a:r>
              <a:rPr lang="es-MX" sz="4000" dirty="0">
                <a:latin typeface="Kristen ITC" panose="03050502040202030202" pitchFamily="66" charset="0"/>
              </a:rPr>
              <a:t>Guía a seguir…</a:t>
            </a:r>
          </a:p>
        </p:txBody>
      </p:sp>
      <p:sp>
        <p:nvSpPr>
          <p:cNvPr id="4" name="Rectángulo 3">
            <a:extLst>
              <a:ext uri="{FF2B5EF4-FFF2-40B4-BE49-F238E27FC236}">
                <a16:creationId xmlns:a16="http://schemas.microsoft.com/office/drawing/2014/main" id="{1E6FDFEB-F390-4063-9A57-E80A6B86645E}"/>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98E2E8A3-7ABB-4CEF-BBAC-B6122913CE47}"/>
              </a:ext>
            </a:extLst>
          </p:cNvPr>
          <p:cNvSpPr txBox="1"/>
          <p:nvPr/>
        </p:nvSpPr>
        <p:spPr>
          <a:xfrm>
            <a:off x="232567" y="1429539"/>
            <a:ext cx="184731" cy="677108"/>
          </a:xfrm>
          <a:prstGeom prst="rect">
            <a:avLst/>
          </a:prstGeom>
          <a:noFill/>
        </p:spPr>
        <p:txBody>
          <a:bodyPr wrap="none" rtlCol="0">
            <a:spAutoFit/>
          </a:bodyPr>
          <a:lstStyle/>
          <a:p>
            <a:endParaRPr lang="es-MX" sz="2000" dirty="0"/>
          </a:p>
          <a:p>
            <a:endParaRPr lang="es-MX" dirty="0"/>
          </a:p>
        </p:txBody>
      </p:sp>
      <p:sp>
        <p:nvSpPr>
          <p:cNvPr id="11" name="CuadroTexto 10">
            <a:extLst>
              <a:ext uri="{FF2B5EF4-FFF2-40B4-BE49-F238E27FC236}">
                <a16:creationId xmlns:a16="http://schemas.microsoft.com/office/drawing/2014/main" id="{1C051ED6-71A5-443C-85E0-C8DAA9F1F8F7}"/>
              </a:ext>
            </a:extLst>
          </p:cNvPr>
          <p:cNvSpPr txBox="1"/>
          <p:nvPr/>
        </p:nvSpPr>
        <p:spPr>
          <a:xfrm>
            <a:off x="324932" y="1042988"/>
            <a:ext cx="11350171" cy="707886"/>
          </a:xfrm>
          <a:prstGeom prst="rect">
            <a:avLst/>
          </a:prstGeom>
          <a:noFill/>
        </p:spPr>
        <p:txBody>
          <a:bodyPr wrap="square" rtlCol="0">
            <a:spAutoFit/>
          </a:bodyPr>
          <a:lstStyle/>
          <a:p>
            <a:pPr algn="just"/>
            <a:endParaRPr lang="es-MX" sz="2000" dirty="0"/>
          </a:p>
          <a:p>
            <a:pPr algn="just"/>
            <a:endParaRPr lang="es-MX" sz="2000" dirty="0"/>
          </a:p>
        </p:txBody>
      </p:sp>
      <p:sp>
        <p:nvSpPr>
          <p:cNvPr id="2" name="Rectángulo 1">
            <a:extLst>
              <a:ext uri="{FF2B5EF4-FFF2-40B4-BE49-F238E27FC236}">
                <a16:creationId xmlns:a16="http://schemas.microsoft.com/office/drawing/2014/main" id="{F23609FF-0AEA-48AD-97D9-39BF76A0B726}"/>
              </a:ext>
            </a:extLst>
          </p:cNvPr>
          <p:cNvSpPr/>
          <p:nvPr/>
        </p:nvSpPr>
        <p:spPr>
          <a:xfrm>
            <a:off x="324932" y="3113982"/>
            <a:ext cx="11241634" cy="1323439"/>
          </a:xfrm>
          <a:prstGeom prst="rect">
            <a:avLst/>
          </a:prstGeom>
        </p:spPr>
        <p:txBody>
          <a:bodyPr wrap="square">
            <a:spAutoFit/>
          </a:bodyPr>
          <a:lstStyle/>
          <a:p>
            <a:pPr algn="just"/>
            <a:r>
              <a:rPr lang="es-MX" sz="2000" b="1" dirty="0"/>
              <a:t>3.-Cierre: </a:t>
            </a:r>
            <a:r>
              <a:rPr lang="es-MX" sz="2000" dirty="0"/>
              <a:t>aquí se resaltan las ideas centrales sobre el trabajo realizado. En algunos casos se propone realizar una evaluación acerca de: ¿Cómo se sintieron? ¿Qué fue lo que más les interesó? ¿Qué aprendieron? ¿Para qué les va a servir?, etc. Esta evaluación permitirá a las y los estudiantes ser conscientes del proceso vivido y de las posibilidades que el aprendizaje realizado les ofrece.</a:t>
            </a:r>
          </a:p>
        </p:txBody>
      </p:sp>
      <p:sp>
        <p:nvSpPr>
          <p:cNvPr id="3" name="Rectángulo 2">
            <a:extLst>
              <a:ext uri="{FF2B5EF4-FFF2-40B4-BE49-F238E27FC236}">
                <a16:creationId xmlns:a16="http://schemas.microsoft.com/office/drawing/2014/main" id="{837C40B2-311D-4FE8-AB67-BE9B76891DEB}"/>
              </a:ext>
            </a:extLst>
          </p:cNvPr>
          <p:cNvSpPr/>
          <p:nvPr/>
        </p:nvSpPr>
        <p:spPr>
          <a:xfrm>
            <a:off x="324932" y="4701672"/>
            <a:ext cx="11066141" cy="707886"/>
          </a:xfrm>
          <a:prstGeom prst="rect">
            <a:avLst/>
          </a:prstGeom>
        </p:spPr>
        <p:txBody>
          <a:bodyPr wrap="square">
            <a:spAutoFit/>
          </a:bodyPr>
          <a:lstStyle/>
          <a:p>
            <a:pPr algn="just"/>
            <a:r>
              <a:rPr lang="es-MX" sz="2000" b="1" dirty="0">
                <a:solidFill>
                  <a:schemeClr val="accent2">
                    <a:lumMod val="75000"/>
                  </a:schemeClr>
                </a:solidFill>
              </a:rPr>
              <a:t>4.-Después de la hora de tutoría se propone la generación de espacios de retroalimentación a lo largo de las semanas, para continuar reforzando las ideas trabajadas en la sesión. </a:t>
            </a:r>
          </a:p>
        </p:txBody>
      </p:sp>
    </p:spTree>
    <p:extLst>
      <p:ext uri="{BB962C8B-B14F-4D97-AF65-F5344CB8AC3E}">
        <p14:creationId xmlns:p14="http://schemas.microsoft.com/office/powerpoint/2010/main" val="331437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a:extLst>
              <a:ext uri="{FF2B5EF4-FFF2-40B4-BE49-F238E27FC236}">
                <a16:creationId xmlns:a16="http://schemas.microsoft.com/office/drawing/2014/main" id="{2D04CB27-ABB7-4AA7-81E3-B50E30DA22C1}"/>
              </a:ext>
            </a:extLst>
          </p:cNvPr>
          <p:cNvSpPr txBox="1">
            <a:spLocks/>
          </p:cNvSpPr>
          <p:nvPr/>
        </p:nvSpPr>
        <p:spPr>
          <a:xfrm>
            <a:off x="2052452" y="1501606"/>
            <a:ext cx="8686800" cy="12660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000" dirty="0">
                <a:latin typeface="Kristen ITC" panose="03050502040202030202" pitchFamily="66" charset="0"/>
              </a:rPr>
              <a:t>Recordemos lo importante qué es reconocer mis emociones.</a:t>
            </a:r>
            <a:endParaRPr lang="es-MX" sz="4000" dirty="0"/>
          </a:p>
        </p:txBody>
      </p:sp>
      <p:sp>
        <p:nvSpPr>
          <p:cNvPr id="7" name="Rectángulo 6">
            <a:extLst>
              <a:ext uri="{FF2B5EF4-FFF2-40B4-BE49-F238E27FC236}">
                <a16:creationId xmlns:a16="http://schemas.microsoft.com/office/drawing/2014/main" id="{66851223-D069-486A-BDAD-8DFC77202755}"/>
              </a:ext>
            </a:extLst>
          </p:cNvPr>
          <p:cNvSpPr/>
          <p:nvPr/>
        </p:nvSpPr>
        <p:spPr>
          <a:xfrm>
            <a:off x="2700545" y="2967335"/>
            <a:ext cx="6315896"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solidFill>
                  <a:srgbClr val="002060"/>
                </a:solidFill>
                <a:effectLst>
                  <a:outerShdw blurRad="12700" dist="38100" dir="2700000" algn="tl" rotWithShape="0">
                    <a:schemeClr val="bg1">
                      <a:lumMod val="50000"/>
                    </a:schemeClr>
                  </a:outerShdw>
                </a:effectLst>
              </a:rPr>
              <a:t>Dinámicas de Trabajo</a:t>
            </a:r>
            <a:endParaRPr lang="es-ES" sz="54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pic>
        <p:nvPicPr>
          <p:cNvPr id="9" name="Imagen 8">
            <a:extLst>
              <a:ext uri="{FF2B5EF4-FFF2-40B4-BE49-F238E27FC236}">
                <a16:creationId xmlns:a16="http://schemas.microsoft.com/office/drawing/2014/main" id="{2A2756A5-0F89-45A0-99BC-5EEBFB9FAE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98" b="90000" l="1615" r="100000">
                        <a14:foregroundMark x1="67083" y1="34427" x2="67083" y2="34427"/>
                        <a14:foregroundMark x1="65625" y1="34427" x2="65625" y2="34427"/>
                        <a14:foregroundMark x1="66563" y1="26719" x2="66563" y2="26719"/>
                        <a14:foregroundMark x1="76719" y1="30104" x2="76719" y2="30104"/>
                        <a14:foregroundMark x1="68490" y1="15156" x2="68490" y2="15156"/>
                        <a14:foregroundMark x1="26146" y1="22865" x2="26146" y2="22865"/>
                        <a14:foregroundMark x1="28073" y1="25260" x2="28073" y2="25260"/>
                        <a14:foregroundMark x1="33854" y1="34896" x2="33854" y2="34896"/>
                        <a14:foregroundMark x1="20885" y1="37760" x2="20885" y2="37760"/>
                        <a14:foregroundMark x1="18958" y1="27187" x2="18958" y2="27187"/>
                        <a14:foregroundMark x1="29063" y1="37292" x2="29063" y2="37292"/>
                        <a14:foregroundMark x1="24219" y1="38750" x2="24219" y2="38750"/>
                        <a14:foregroundMark x1="28542" y1="14219" x2="28542" y2="14219"/>
                        <a14:foregroundMark x1="58385" y1="8906" x2="58385" y2="8906"/>
                        <a14:foregroundMark x1="75260" y1="37292" x2="75260" y2="37292"/>
                        <a14:foregroundMark x1="74792" y1="38750" x2="74792" y2="38750"/>
                        <a14:foregroundMark x1="78125" y1="77240" x2="78125" y2="77240"/>
                        <a14:foregroundMark x1="78125" y1="77240" x2="78125" y2="77240"/>
                        <a14:foregroundMark x1="78594" y1="84948" x2="78594" y2="84948"/>
                        <a14:foregroundMark x1="94479" y1="82552" x2="94479" y2="82552"/>
                        <a14:foregroundMark x1="20365" y1="77240" x2="20365" y2="77240"/>
                      </a14:backgroundRemoval>
                    </a14:imgEffect>
                  </a14:imgLayer>
                </a14:imgProps>
              </a:ext>
              <a:ext uri="{28A0092B-C50C-407E-A947-70E740481C1C}">
                <a14:useLocalDpi xmlns:a14="http://schemas.microsoft.com/office/drawing/2010/main" val="0"/>
              </a:ext>
            </a:extLst>
          </a:blip>
          <a:stretch>
            <a:fillRect/>
          </a:stretch>
        </p:blipFill>
        <p:spPr>
          <a:xfrm>
            <a:off x="4317670" y="3941640"/>
            <a:ext cx="2878777" cy="2878777"/>
          </a:xfrm>
          <a:prstGeom prst="rect">
            <a:avLst/>
          </a:prstGeom>
        </p:spPr>
      </p:pic>
      <p:pic>
        <p:nvPicPr>
          <p:cNvPr id="11" name="Imagen 10">
            <a:extLst>
              <a:ext uri="{FF2B5EF4-FFF2-40B4-BE49-F238E27FC236}">
                <a16:creationId xmlns:a16="http://schemas.microsoft.com/office/drawing/2014/main" id="{22C8603C-008A-4B19-89D0-89DF822576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13" b="97561" l="1695" r="100000"/>
                    </a14:imgEffect>
                  </a14:imgLayer>
                </a14:imgProps>
              </a:ext>
            </a:extLst>
          </a:blip>
          <a:stretch>
            <a:fillRect/>
          </a:stretch>
        </p:blipFill>
        <p:spPr>
          <a:xfrm>
            <a:off x="6294046" y="4372881"/>
            <a:ext cx="380011" cy="396113"/>
          </a:xfrm>
          <a:prstGeom prst="rect">
            <a:avLst/>
          </a:prstGeom>
        </p:spPr>
      </p:pic>
      <p:pic>
        <p:nvPicPr>
          <p:cNvPr id="12" name="Imagen 11">
            <a:extLst>
              <a:ext uri="{FF2B5EF4-FFF2-40B4-BE49-F238E27FC236}">
                <a16:creationId xmlns:a16="http://schemas.microsoft.com/office/drawing/2014/main" id="{77F114A5-B4A1-4E70-B3AD-F65DA9048240}"/>
              </a:ext>
            </a:extLst>
          </p:cNvPr>
          <p:cNvPicPr>
            <a:picLocks noChangeAspect="1"/>
          </p:cNvPicPr>
          <p:nvPr/>
        </p:nvPicPr>
        <p:blipFill>
          <a:blip r:embed="rId6"/>
          <a:stretch>
            <a:fillRect/>
          </a:stretch>
        </p:blipFill>
        <p:spPr>
          <a:xfrm>
            <a:off x="6576764" y="4845719"/>
            <a:ext cx="366525" cy="409451"/>
          </a:xfrm>
          <a:prstGeom prst="rect">
            <a:avLst/>
          </a:prstGeom>
        </p:spPr>
      </p:pic>
      <p:pic>
        <p:nvPicPr>
          <p:cNvPr id="13" name="Imagen 12">
            <a:extLst>
              <a:ext uri="{FF2B5EF4-FFF2-40B4-BE49-F238E27FC236}">
                <a16:creationId xmlns:a16="http://schemas.microsoft.com/office/drawing/2014/main" id="{791AD560-9BD8-4BDF-AF40-227C79D4B226}"/>
              </a:ext>
            </a:extLst>
          </p:cNvPr>
          <p:cNvPicPr>
            <a:picLocks noChangeAspect="1"/>
          </p:cNvPicPr>
          <p:nvPr/>
        </p:nvPicPr>
        <p:blipFill>
          <a:blip r:embed="rId7"/>
          <a:stretch>
            <a:fillRect/>
          </a:stretch>
        </p:blipFill>
        <p:spPr>
          <a:xfrm>
            <a:off x="4468556" y="4668179"/>
            <a:ext cx="389399" cy="396113"/>
          </a:xfrm>
          <a:prstGeom prst="rect">
            <a:avLst/>
          </a:prstGeom>
        </p:spPr>
      </p:pic>
      <p:pic>
        <p:nvPicPr>
          <p:cNvPr id="14" name="Imagen 13">
            <a:extLst>
              <a:ext uri="{FF2B5EF4-FFF2-40B4-BE49-F238E27FC236}">
                <a16:creationId xmlns:a16="http://schemas.microsoft.com/office/drawing/2014/main" id="{98A42A01-C82A-488F-A69B-AA98CC3B6DE7}"/>
              </a:ext>
            </a:extLst>
          </p:cNvPr>
          <p:cNvPicPr>
            <a:picLocks noChangeAspect="1"/>
          </p:cNvPicPr>
          <p:nvPr/>
        </p:nvPicPr>
        <p:blipFill>
          <a:blip r:embed="rId8"/>
          <a:stretch>
            <a:fillRect/>
          </a:stretch>
        </p:blipFill>
        <p:spPr>
          <a:xfrm>
            <a:off x="4888057" y="4090357"/>
            <a:ext cx="417801" cy="436621"/>
          </a:xfrm>
          <a:prstGeom prst="rect">
            <a:avLst/>
          </a:prstGeom>
        </p:spPr>
      </p:pic>
    </p:spTree>
    <p:extLst>
      <p:ext uri="{BB962C8B-B14F-4D97-AF65-F5344CB8AC3E}">
        <p14:creationId xmlns:p14="http://schemas.microsoft.com/office/powerpoint/2010/main" val="293754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6F8E0C9-CF45-467A-AAEE-1C7CFCC45BDB}"/>
              </a:ext>
            </a:extLst>
          </p:cNvPr>
          <p:cNvGrpSpPr>
            <a:grpSpLocks/>
          </p:cNvGrpSpPr>
          <p:nvPr/>
        </p:nvGrpSpPr>
        <p:grpSpPr bwMode="auto">
          <a:xfrm>
            <a:off x="1008290" y="2354218"/>
            <a:ext cx="10858485" cy="4091379"/>
            <a:chOff x="2154" y="3463"/>
            <a:chExt cx="7654" cy="5941"/>
          </a:xfrm>
        </p:grpSpPr>
        <p:sp>
          <p:nvSpPr>
            <p:cNvPr id="5" name="Freeform 3">
              <a:extLst>
                <a:ext uri="{FF2B5EF4-FFF2-40B4-BE49-F238E27FC236}">
                  <a16:creationId xmlns:a16="http://schemas.microsoft.com/office/drawing/2014/main" id="{9DCFDE92-24D9-4D65-A1D8-273196B5D662}"/>
                </a:ext>
              </a:extLst>
            </p:cNvPr>
            <p:cNvSpPr>
              <a:spLocks/>
            </p:cNvSpPr>
            <p:nvPr/>
          </p:nvSpPr>
          <p:spPr bwMode="auto">
            <a:xfrm>
              <a:off x="2216" y="3536"/>
              <a:ext cx="7587" cy="5864"/>
            </a:xfrm>
            <a:custGeom>
              <a:avLst/>
              <a:gdLst>
                <a:gd name="T0" fmla="+- 0 2216 2216"/>
                <a:gd name="T1" fmla="*/ T0 w 7587"/>
                <a:gd name="T2" fmla="+- 0 9400 3536"/>
                <a:gd name="T3" fmla="*/ 9400 h 5864"/>
                <a:gd name="T4" fmla="+- 0 9803 2216"/>
                <a:gd name="T5" fmla="*/ T4 w 7587"/>
                <a:gd name="T6" fmla="+- 0 9400 3536"/>
                <a:gd name="T7" fmla="*/ 9400 h 5864"/>
                <a:gd name="T8" fmla="+- 0 9803 2216"/>
                <a:gd name="T9" fmla="*/ T8 w 7587"/>
                <a:gd name="T10" fmla="+- 0 3536 3536"/>
                <a:gd name="T11" fmla="*/ 3536 h 5864"/>
                <a:gd name="T12" fmla="+- 0 2216 2216"/>
                <a:gd name="T13" fmla="*/ T12 w 7587"/>
                <a:gd name="T14" fmla="+- 0 3536 3536"/>
                <a:gd name="T15" fmla="*/ 3536 h 5864"/>
                <a:gd name="T16" fmla="+- 0 2216 2216"/>
                <a:gd name="T17" fmla="*/ T16 w 7587"/>
                <a:gd name="T18" fmla="+- 0 9400 3536"/>
                <a:gd name="T19" fmla="*/ 9400 h 5864"/>
              </a:gdLst>
              <a:ahLst/>
              <a:cxnLst>
                <a:cxn ang="0">
                  <a:pos x="T1" y="T3"/>
                </a:cxn>
                <a:cxn ang="0">
                  <a:pos x="T5" y="T7"/>
                </a:cxn>
                <a:cxn ang="0">
                  <a:pos x="T9" y="T11"/>
                </a:cxn>
                <a:cxn ang="0">
                  <a:pos x="T13" y="T15"/>
                </a:cxn>
                <a:cxn ang="0">
                  <a:pos x="T17" y="T19"/>
                </a:cxn>
              </a:cxnLst>
              <a:rect l="0" t="0" r="r" b="b"/>
              <a:pathLst>
                <a:path w="7587" h="5864">
                  <a:moveTo>
                    <a:pt x="0" y="5864"/>
                  </a:moveTo>
                  <a:lnTo>
                    <a:pt x="7587" y="5864"/>
                  </a:lnTo>
                  <a:lnTo>
                    <a:pt x="7587" y="0"/>
                  </a:lnTo>
                  <a:lnTo>
                    <a:pt x="0" y="0"/>
                  </a:lnTo>
                  <a:lnTo>
                    <a:pt x="0" y="5864"/>
                  </a:lnTo>
                  <a:close/>
                </a:path>
              </a:pathLst>
            </a:custGeom>
            <a:solidFill>
              <a:srgbClr val="00B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 name="Freeform 4">
              <a:extLst>
                <a:ext uri="{FF2B5EF4-FFF2-40B4-BE49-F238E27FC236}">
                  <a16:creationId xmlns:a16="http://schemas.microsoft.com/office/drawing/2014/main" id="{0A46A6A0-F7D4-401E-A3AB-D36BCEAA3374}"/>
                </a:ext>
              </a:extLst>
            </p:cNvPr>
            <p:cNvSpPr>
              <a:spLocks/>
            </p:cNvSpPr>
            <p:nvPr/>
          </p:nvSpPr>
          <p:spPr bwMode="auto">
            <a:xfrm>
              <a:off x="2159" y="3468"/>
              <a:ext cx="7577" cy="5854"/>
            </a:xfrm>
            <a:custGeom>
              <a:avLst/>
              <a:gdLst>
                <a:gd name="T0" fmla="+- 0 2159 2159"/>
                <a:gd name="T1" fmla="*/ T0 w 7577"/>
                <a:gd name="T2" fmla="+- 0 9322 3468"/>
                <a:gd name="T3" fmla="*/ 9322 h 5854"/>
                <a:gd name="T4" fmla="+- 0 9736 2159"/>
                <a:gd name="T5" fmla="*/ T4 w 7577"/>
                <a:gd name="T6" fmla="+- 0 9322 3468"/>
                <a:gd name="T7" fmla="*/ 9322 h 5854"/>
                <a:gd name="T8" fmla="+- 0 9736 2159"/>
                <a:gd name="T9" fmla="*/ T8 w 7577"/>
                <a:gd name="T10" fmla="+- 0 3468 3468"/>
                <a:gd name="T11" fmla="*/ 3468 h 5854"/>
                <a:gd name="T12" fmla="+- 0 2159 2159"/>
                <a:gd name="T13" fmla="*/ T12 w 7577"/>
                <a:gd name="T14" fmla="+- 0 3468 3468"/>
                <a:gd name="T15" fmla="*/ 3468 h 5854"/>
                <a:gd name="T16" fmla="+- 0 2159 2159"/>
                <a:gd name="T17" fmla="*/ T16 w 7577"/>
                <a:gd name="T18" fmla="+- 0 9322 3468"/>
                <a:gd name="T19" fmla="*/ 9322 h 5854"/>
              </a:gdLst>
              <a:ahLst/>
              <a:cxnLst>
                <a:cxn ang="0">
                  <a:pos x="T1" y="T3"/>
                </a:cxn>
                <a:cxn ang="0">
                  <a:pos x="T5" y="T7"/>
                </a:cxn>
                <a:cxn ang="0">
                  <a:pos x="T9" y="T11"/>
                </a:cxn>
                <a:cxn ang="0">
                  <a:pos x="T13" y="T15"/>
                </a:cxn>
                <a:cxn ang="0">
                  <a:pos x="T17" y="T19"/>
                </a:cxn>
              </a:cxnLst>
              <a:rect l="0" t="0" r="r" b="b"/>
              <a:pathLst>
                <a:path w="7577" h="5854">
                  <a:moveTo>
                    <a:pt x="0" y="5854"/>
                  </a:moveTo>
                  <a:lnTo>
                    <a:pt x="7577" y="5854"/>
                  </a:lnTo>
                  <a:lnTo>
                    <a:pt x="7577" y="0"/>
                  </a:lnTo>
                  <a:lnTo>
                    <a:pt x="0" y="0"/>
                  </a:lnTo>
                  <a:lnTo>
                    <a:pt x="0" y="5854"/>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a:p>
              <a:endParaRPr lang="es-MX" dirty="0"/>
            </a:p>
          </p:txBody>
        </p:sp>
        <p:sp>
          <p:nvSpPr>
            <p:cNvPr id="7" name="Freeform 5">
              <a:extLst>
                <a:ext uri="{FF2B5EF4-FFF2-40B4-BE49-F238E27FC236}">
                  <a16:creationId xmlns:a16="http://schemas.microsoft.com/office/drawing/2014/main" id="{3708581B-E519-43FD-AC57-5068F6B59E36}"/>
                </a:ext>
              </a:extLst>
            </p:cNvPr>
            <p:cNvSpPr>
              <a:spLocks/>
            </p:cNvSpPr>
            <p:nvPr/>
          </p:nvSpPr>
          <p:spPr bwMode="auto">
            <a:xfrm>
              <a:off x="2159" y="3468"/>
              <a:ext cx="7577" cy="5854"/>
            </a:xfrm>
            <a:custGeom>
              <a:avLst/>
              <a:gdLst>
                <a:gd name="T0" fmla="+- 0 2159 2159"/>
                <a:gd name="T1" fmla="*/ T0 w 7577"/>
                <a:gd name="T2" fmla="+- 0 9322 3468"/>
                <a:gd name="T3" fmla="*/ 9322 h 5854"/>
                <a:gd name="T4" fmla="+- 0 9736 2159"/>
                <a:gd name="T5" fmla="*/ T4 w 7577"/>
                <a:gd name="T6" fmla="+- 0 9322 3468"/>
                <a:gd name="T7" fmla="*/ 9322 h 5854"/>
                <a:gd name="T8" fmla="+- 0 9736 2159"/>
                <a:gd name="T9" fmla="*/ T8 w 7577"/>
                <a:gd name="T10" fmla="+- 0 3468 3468"/>
                <a:gd name="T11" fmla="*/ 3468 h 5854"/>
                <a:gd name="T12" fmla="+- 0 2159 2159"/>
                <a:gd name="T13" fmla="*/ T12 w 7577"/>
                <a:gd name="T14" fmla="+- 0 3468 3468"/>
                <a:gd name="T15" fmla="*/ 3468 h 5854"/>
                <a:gd name="T16" fmla="+- 0 2159 2159"/>
                <a:gd name="T17" fmla="*/ T16 w 7577"/>
                <a:gd name="T18" fmla="+- 0 9322 3468"/>
                <a:gd name="T19" fmla="*/ 9322 h 5854"/>
              </a:gdLst>
              <a:ahLst/>
              <a:cxnLst>
                <a:cxn ang="0">
                  <a:pos x="T1" y="T3"/>
                </a:cxn>
                <a:cxn ang="0">
                  <a:pos x="T5" y="T7"/>
                </a:cxn>
                <a:cxn ang="0">
                  <a:pos x="T9" y="T11"/>
                </a:cxn>
                <a:cxn ang="0">
                  <a:pos x="T13" y="T15"/>
                </a:cxn>
                <a:cxn ang="0">
                  <a:pos x="T17" y="T19"/>
                </a:cxn>
              </a:cxnLst>
              <a:rect l="0" t="0" r="r" b="b"/>
              <a:pathLst>
                <a:path w="7577" h="5854">
                  <a:moveTo>
                    <a:pt x="0" y="5854"/>
                  </a:moveTo>
                  <a:lnTo>
                    <a:pt x="7577" y="5854"/>
                  </a:lnTo>
                  <a:lnTo>
                    <a:pt x="7577" y="0"/>
                  </a:lnTo>
                  <a:lnTo>
                    <a:pt x="0" y="0"/>
                  </a:lnTo>
                  <a:lnTo>
                    <a:pt x="0" y="5854"/>
                  </a:lnTo>
                  <a:close/>
                </a:path>
              </a:pathLst>
            </a:custGeom>
            <a:noFill/>
            <a:ln w="6350">
              <a:solidFill>
                <a:srgbClr val="00B0C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Freeform 6">
              <a:extLst>
                <a:ext uri="{FF2B5EF4-FFF2-40B4-BE49-F238E27FC236}">
                  <a16:creationId xmlns:a16="http://schemas.microsoft.com/office/drawing/2014/main" id="{A32865F1-0F18-46DA-8152-50D222433DEA}"/>
                </a:ext>
              </a:extLst>
            </p:cNvPr>
            <p:cNvSpPr>
              <a:spLocks/>
            </p:cNvSpPr>
            <p:nvPr/>
          </p:nvSpPr>
          <p:spPr bwMode="auto">
            <a:xfrm>
              <a:off x="2332" y="3861"/>
              <a:ext cx="7272" cy="19"/>
            </a:xfrm>
            <a:custGeom>
              <a:avLst/>
              <a:gdLst>
                <a:gd name="T0" fmla="+- 0 2368 2332"/>
                <a:gd name="T1" fmla="*/ T0 w 7272"/>
                <a:gd name="T2" fmla="+- 0 3870 3861"/>
                <a:gd name="T3" fmla="*/ 3870 h 19"/>
                <a:gd name="T4" fmla="+- 0 2435 2332"/>
                <a:gd name="T5" fmla="*/ T4 w 7272"/>
                <a:gd name="T6" fmla="+- 0 3870 3861"/>
                <a:gd name="T7" fmla="*/ 3870 h 19"/>
                <a:gd name="T8" fmla="+- 0 2512 2332"/>
                <a:gd name="T9" fmla="*/ T8 w 7272"/>
                <a:gd name="T10" fmla="+- 0 3868 3861"/>
                <a:gd name="T11" fmla="*/ 3868 h 19"/>
                <a:gd name="T12" fmla="+- 0 2591 2332"/>
                <a:gd name="T13" fmla="*/ T12 w 7272"/>
                <a:gd name="T14" fmla="+- 0 3867 3861"/>
                <a:gd name="T15" fmla="*/ 3867 h 19"/>
                <a:gd name="T16" fmla="+- 0 2667 2332"/>
                <a:gd name="T17" fmla="*/ T16 w 7272"/>
                <a:gd name="T18" fmla="+- 0 3867 3861"/>
                <a:gd name="T19" fmla="*/ 3867 h 19"/>
                <a:gd name="T20" fmla="+- 0 2731 2332"/>
                <a:gd name="T21" fmla="*/ T20 w 7272"/>
                <a:gd name="T22" fmla="+- 0 3868 3861"/>
                <a:gd name="T23" fmla="*/ 3868 h 19"/>
                <a:gd name="T24" fmla="+- 0 2777 2332"/>
                <a:gd name="T25" fmla="*/ T24 w 7272"/>
                <a:gd name="T26" fmla="+- 0 3871 3861"/>
                <a:gd name="T27" fmla="*/ 3871 h 19"/>
                <a:gd name="T28" fmla="+- 0 2839 2332"/>
                <a:gd name="T29" fmla="*/ T28 w 7272"/>
                <a:gd name="T30" fmla="+- 0 3873 3861"/>
                <a:gd name="T31" fmla="*/ 3873 h 19"/>
                <a:gd name="T32" fmla="+- 0 2943 2332"/>
                <a:gd name="T33" fmla="*/ T32 w 7272"/>
                <a:gd name="T34" fmla="+- 0 3874 3861"/>
                <a:gd name="T35" fmla="*/ 3874 h 19"/>
                <a:gd name="T36" fmla="+- 0 3072 2332"/>
                <a:gd name="T37" fmla="*/ T36 w 7272"/>
                <a:gd name="T38" fmla="+- 0 3874 3861"/>
                <a:gd name="T39" fmla="*/ 3874 h 19"/>
                <a:gd name="T40" fmla="+- 0 3207 2332"/>
                <a:gd name="T41" fmla="*/ T40 w 7272"/>
                <a:gd name="T42" fmla="+- 0 3873 3861"/>
                <a:gd name="T43" fmla="*/ 3873 h 19"/>
                <a:gd name="T44" fmla="+- 0 3332 2332"/>
                <a:gd name="T45" fmla="*/ T44 w 7272"/>
                <a:gd name="T46" fmla="+- 0 3872 3861"/>
                <a:gd name="T47" fmla="*/ 3872 h 19"/>
                <a:gd name="T48" fmla="+- 0 3429 2332"/>
                <a:gd name="T49" fmla="*/ T48 w 7272"/>
                <a:gd name="T50" fmla="+- 0 3871 3861"/>
                <a:gd name="T51" fmla="*/ 3871 h 19"/>
                <a:gd name="T52" fmla="+- 0 3498 2332"/>
                <a:gd name="T53" fmla="*/ T52 w 7272"/>
                <a:gd name="T54" fmla="+- 0 3871 3861"/>
                <a:gd name="T55" fmla="*/ 3871 h 19"/>
                <a:gd name="T56" fmla="+- 0 3627 2332"/>
                <a:gd name="T57" fmla="*/ T56 w 7272"/>
                <a:gd name="T58" fmla="+- 0 3871 3861"/>
                <a:gd name="T59" fmla="*/ 3871 h 19"/>
                <a:gd name="T60" fmla="+- 0 3805 2332"/>
                <a:gd name="T61" fmla="*/ T60 w 7272"/>
                <a:gd name="T62" fmla="+- 0 3873 3861"/>
                <a:gd name="T63" fmla="*/ 3873 h 19"/>
                <a:gd name="T64" fmla="+- 0 4010 2332"/>
                <a:gd name="T65" fmla="*/ T64 w 7272"/>
                <a:gd name="T66" fmla="+- 0 3875 3861"/>
                <a:gd name="T67" fmla="*/ 3875 h 19"/>
                <a:gd name="T68" fmla="+- 0 4215 2332"/>
                <a:gd name="T69" fmla="*/ T68 w 7272"/>
                <a:gd name="T70" fmla="+- 0 3877 3861"/>
                <a:gd name="T71" fmla="*/ 3877 h 19"/>
                <a:gd name="T72" fmla="+- 0 4398 2332"/>
                <a:gd name="T73" fmla="*/ T72 w 7272"/>
                <a:gd name="T74" fmla="+- 0 3878 3861"/>
                <a:gd name="T75" fmla="*/ 3878 h 19"/>
                <a:gd name="T76" fmla="+- 0 4533 2332"/>
                <a:gd name="T77" fmla="*/ T76 w 7272"/>
                <a:gd name="T78" fmla="+- 0 3879 3861"/>
                <a:gd name="T79" fmla="*/ 3879 h 19"/>
                <a:gd name="T80" fmla="+- 0 4624 2332"/>
                <a:gd name="T81" fmla="*/ T80 w 7272"/>
                <a:gd name="T82" fmla="+- 0 3878 3861"/>
                <a:gd name="T83" fmla="*/ 3878 h 19"/>
                <a:gd name="T84" fmla="+- 0 4732 2332"/>
                <a:gd name="T85" fmla="*/ T84 w 7272"/>
                <a:gd name="T86" fmla="+- 0 3876 3861"/>
                <a:gd name="T87" fmla="*/ 3876 h 19"/>
                <a:gd name="T88" fmla="+- 0 4868 2332"/>
                <a:gd name="T89" fmla="*/ T88 w 7272"/>
                <a:gd name="T90" fmla="+- 0 3874 3861"/>
                <a:gd name="T91" fmla="*/ 3874 h 19"/>
                <a:gd name="T92" fmla="+- 0 5011 2332"/>
                <a:gd name="T93" fmla="*/ T92 w 7272"/>
                <a:gd name="T94" fmla="+- 0 3873 3861"/>
                <a:gd name="T95" fmla="*/ 3873 h 19"/>
                <a:gd name="T96" fmla="+- 0 5141 2332"/>
                <a:gd name="T97" fmla="*/ T96 w 7272"/>
                <a:gd name="T98" fmla="+- 0 3872 3861"/>
                <a:gd name="T99" fmla="*/ 3872 h 19"/>
                <a:gd name="T100" fmla="+- 0 5238 2332"/>
                <a:gd name="T101" fmla="*/ T100 w 7272"/>
                <a:gd name="T102" fmla="+- 0 3873 3861"/>
                <a:gd name="T103" fmla="*/ 3873 h 19"/>
                <a:gd name="T104" fmla="+- 0 5293 2332"/>
                <a:gd name="T105" fmla="*/ T104 w 7272"/>
                <a:gd name="T106" fmla="+- 0 3875 3861"/>
                <a:gd name="T107" fmla="*/ 3875 h 19"/>
                <a:gd name="T108" fmla="+- 0 5439 2332"/>
                <a:gd name="T109" fmla="*/ T108 w 7272"/>
                <a:gd name="T110" fmla="+- 0 3876 3861"/>
                <a:gd name="T111" fmla="*/ 3876 h 19"/>
                <a:gd name="T112" fmla="+- 0 5679 2332"/>
                <a:gd name="T113" fmla="*/ T112 w 7272"/>
                <a:gd name="T114" fmla="+- 0 3876 3861"/>
                <a:gd name="T115" fmla="*/ 3876 h 19"/>
                <a:gd name="T116" fmla="+- 0 5967 2332"/>
                <a:gd name="T117" fmla="*/ T116 w 7272"/>
                <a:gd name="T118" fmla="+- 0 3874 3861"/>
                <a:gd name="T119" fmla="*/ 3874 h 19"/>
                <a:gd name="T120" fmla="+- 0 6255 2332"/>
                <a:gd name="T121" fmla="*/ T120 w 7272"/>
                <a:gd name="T122" fmla="+- 0 3873 3861"/>
                <a:gd name="T123" fmla="*/ 3873 h 19"/>
                <a:gd name="T124" fmla="+- 0 6497 2332"/>
                <a:gd name="T125" fmla="*/ T124 w 7272"/>
                <a:gd name="T126" fmla="+- 0 3872 3861"/>
                <a:gd name="T127" fmla="*/ 3872 h 19"/>
                <a:gd name="T128" fmla="+- 0 6646 2332"/>
                <a:gd name="T129" fmla="*/ T128 w 7272"/>
                <a:gd name="T130" fmla="+- 0 3874 3861"/>
                <a:gd name="T131" fmla="*/ 3874 h 19"/>
                <a:gd name="T132" fmla="+- 0 6722 2332"/>
                <a:gd name="T133" fmla="*/ T132 w 7272"/>
                <a:gd name="T134" fmla="+- 0 3878 3861"/>
                <a:gd name="T135" fmla="*/ 3878 h 19"/>
                <a:gd name="T136" fmla="+- 0 6859 2332"/>
                <a:gd name="T137" fmla="*/ T136 w 7272"/>
                <a:gd name="T138" fmla="+- 0 3880 3861"/>
                <a:gd name="T139" fmla="*/ 3880 h 19"/>
                <a:gd name="T140" fmla="+- 0 7037 2332"/>
                <a:gd name="T141" fmla="*/ T140 w 7272"/>
                <a:gd name="T142" fmla="+- 0 3879 3861"/>
                <a:gd name="T143" fmla="*/ 3879 h 19"/>
                <a:gd name="T144" fmla="+- 0 7230 2332"/>
                <a:gd name="T145" fmla="*/ T144 w 7272"/>
                <a:gd name="T146" fmla="+- 0 3878 3861"/>
                <a:gd name="T147" fmla="*/ 3878 h 19"/>
                <a:gd name="T148" fmla="+- 0 7414 2332"/>
                <a:gd name="T149" fmla="*/ T148 w 7272"/>
                <a:gd name="T150" fmla="+- 0 3876 3861"/>
                <a:gd name="T151" fmla="*/ 3876 h 19"/>
                <a:gd name="T152" fmla="+- 0 7564 2332"/>
                <a:gd name="T153" fmla="*/ T152 w 7272"/>
                <a:gd name="T154" fmla="+- 0 3874 3861"/>
                <a:gd name="T155" fmla="*/ 3874 h 19"/>
                <a:gd name="T156" fmla="+- 0 7653 2332"/>
                <a:gd name="T157" fmla="*/ T156 w 7272"/>
                <a:gd name="T158" fmla="+- 0 3873 3861"/>
                <a:gd name="T159" fmla="*/ 3873 h 19"/>
                <a:gd name="T160" fmla="+- 0 7683 2332"/>
                <a:gd name="T161" fmla="*/ T160 w 7272"/>
                <a:gd name="T162" fmla="+- 0 3872 3861"/>
                <a:gd name="T163" fmla="*/ 3872 h 19"/>
                <a:gd name="T164" fmla="+- 0 7743 2332"/>
                <a:gd name="T165" fmla="*/ T164 w 7272"/>
                <a:gd name="T166" fmla="+- 0 3871 3861"/>
                <a:gd name="T167" fmla="*/ 3871 h 19"/>
                <a:gd name="T168" fmla="+- 0 7821 2332"/>
                <a:gd name="T169" fmla="*/ T168 w 7272"/>
                <a:gd name="T170" fmla="+- 0 3870 3861"/>
                <a:gd name="T171" fmla="*/ 3870 h 19"/>
                <a:gd name="T172" fmla="+- 0 7907 2332"/>
                <a:gd name="T173" fmla="*/ T172 w 7272"/>
                <a:gd name="T174" fmla="+- 0 3868 3861"/>
                <a:gd name="T175" fmla="*/ 3868 h 19"/>
                <a:gd name="T176" fmla="+- 0 7989 2332"/>
                <a:gd name="T177" fmla="*/ T176 w 7272"/>
                <a:gd name="T178" fmla="+- 0 3867 3861"/>
                <a:gd name="T179" fmla="*/ 3867 h 19"/>
                <a:gd name="T180" fmla="+- 0 8057 2332"/>
                <a:gd name="T181" fmla="*/ T180 w 7272"/>
                <a:gd name="T182" fmla="+- 0 3866 3861"/>
                <a:gd name="T183" fmla="*/ 3866 h 19"/>
                <a:gd name="T184" fmla="+- 0 8104 2332"/>
                <a:gd name="T185" fmla="*/ T184 w 7272"/>
                <a:gd name="T186" fmla="+- 0 3866 3861"/>
                <a:gd name="T187" fmla="*/ 3866 h 19"/>
                <a:gd name="T188" fmla="+- 0 8177 2332"/>
                <a:gd name="T189" fmla="*/ T188 w 7272"/>
                <a:gd name="T190" fmla="+- 0 3866 3861"/>
                <a:gd name="T191" fmla="*/ 3866 h 19"/>
                <a:gd name="T192" fmla="+- 0 8280 2332"/>
                <a:gd name="T193" fmla="*/ T192 w 7272"/>
                <a:gd name="T194" fmla="+- 0 3865 3861"/>
                <a:gd name="T195" fmla="*/ 3865 h 19"/>
                <a:gd name="T196" fmla="+- 0 8395 2332"/>
                <a:gd name="T197" fmla="*/ T196 w 7272"/>
                <a:gd name="T198" fmla="+- 0 3863 3861"/>
                <a:gd name="T199" fmla="*/ 3863 h 19"/>
                <a:gd name="T200" fmla="+- 0 8510 2332"/>
                <a:gd name="T201" fmla="*/ T200 w 7272"/>
                <a:gd name="T202" fmla="+- 0 3862 3861"/>
                <a:gd name="T203" fmla="*/ 3862 h 19"/>
                <a:gd name="T204" fmla="+- 0 8608 2332"/>
                <a:gd name="T205" fmla="*/ T204 w 7272"/>
                <a:gd name="T206" fmla="+- 0 3861 3861"/>
                <a:gd name="T207" fmla="*/ 3861 h 19"/>
                <a:gd name="T208" fmla="+- 0 8675 2332"/>
                <a:gd name="T209" fmla="*/ T208 w 7272"/>
                <a:gd name="T210" fmla="+- 0 3862 3861"/>
                <a:gd name="T211" fmla="*/ 3862 h 19"/>
                <a:gd name="T212" fmla="+- 0 8741 2332"/>
                <a:gd name="T213" fmla="*/ T212 w 7272"/>
                <a:gd name="T214" fmla="+- 0 3863 3861"/>
                <a:gd name="T215" fmla="*/ 3863 h 19"/>
                <a:gd name="T216" fmla="+- 0 8874 2332"/>
                <a:gd name="T217" fmla="*/ T216 w 7272"/>
                <a:gd name="T218" fmla="+- 0 3864 3861"/>
                <a:gd name="T219" fmla="*/ 3864 h 19"/>
                <a:gd name="T220" fmla="+- 0 9048 2332"/>
                <a:gd name="T221" fmla="*/ T220 w 7272"/>
                <a:gd name="T222" fmla="+- 0 3863 3861"/>
                <a:gd name="T223" fmla="*/ 3863 h 19"/>
                <a:gd name="T224" fmla="+- 0 9234 2332"/>
                <a:gd name="T225" fmla="*/ T224 w 7272"/>
                <a:gd name="T226" fmla="+- 0 3862 3861"/>
                <a:gd name="T227" fmla="*/ 3862 h 19"/>
                <a:gd name="T228" fmla="+- 0 9407 2332"/>
                <a:gd name="T229" fmla="*/ T228 w 7272"/>
                <a:gd name="T230" fmla="+- 0 3861 3861"/>
                <a:gd name="T231" fmla="*/ 3861 h 19"/>
                <a:gd name="T232" fmla="+- 0 9539 2332"/>
                <a:gd name="T233" fmla="*/ T232 w 7272"/>
                <a:gd name="T234" fmla="+- 0 3862 3861"/>
                <a:gd name="T235" fmla="*/ 3862 h 19"/>
                <a:gd name="T236" fmla="+- 0 9604 2332"/>
                <a:gd name="T237" fmla="*/ T236 w 7272"/>
                <a:gd name="T238" fmla="+- 0 3864 3861"/>
                <a:gd name="T239" fmla="*/ 3864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7272" h="19">
                  <a:moveTo>
                    <a:pt x="0" y="10"/>
                  </a:moveTo>
                  <a:lnTo>
                    <a:pt x="17" y="10"/>
                  </a:lnTo>
                  <a:lnTo>
                    <a:pt x="36" y="9"/>
                  </a:lnTo>
                  <a:lnTo>
                    <a:pt x="57" y="9"/>
                  </a:lnTo>
                  <a:lnTo>
                    <a:pt x="79" y="9"/>
                  </a:lnTo>
                  <a:lnTo>
                    <a:pt x="103" y="9"/>
                  </a:lnTo>
                  <a:lnTo>
                    <a:pt x="128" y="8"/>
                  </a:lnTo>
                  <a:lnTo>
                    <a:pt x="154" y="8"/>
                  </a:lnTo>
                  <a:lnTo>
                    <a:pt x="180" y="7"/>
                  </a:lnTo>
                  <a:lnTo>
                    <a:pt x="207" y="7"/>
                  </a:lnTo>
                  <a:lnTo>
                    <a:pt x="233" y="7"/>
                  </a:lnTo>
                  <a:lnTo>
                    <a:pt x="259" y="6"/>
                  </a:lnTo>
                  <a:lnTo>
                    <a:pt x="285" y="6"/>
                  </a:lnTo>
                  <a:lnTo>
                    <a:pt x="310" y="6"/>
                  </a:lnTo>
                  <a:lnTo>
                    <a:pt x="335" y="6"/>
                  </a:lnTo>
                  <a:lnTo>
                    <a:pt x="358" y="6"/>
                  </a:lnTo>
                  <a:lnTo>
                    <a:pt x="379" y="7"/>
                  </a:lnTo>
                  <a:lnTo>
                    <a:pt x="399" y="7"/>
                  </a:lnTo>
                  <a:lnTo>
                    <a:pt x="417" y="8"/>
                  </a:lnTo>
                  <a:lnTo>
                    <a:pt x="432" y="9"/>
                  </a:lnTo>
                  <a:lnTo>
                    <a:pt x="445" y="10"/>
                  </a:lnTo>
                  <a:lnTo>
                    <a:pt x="460" y="11"/>
                  </a:lnTo>
                  <a:lnTo>
                    <a:pt x="481" y="12"/>
                  </a:lnTo>
                  <a:lnTo>
                    <a:pt x="507" y="12"/>
                  </a:lnTo>
                  <a:lnTo>
                    <a:pt x="538" y="13"/>
                  </a:lnTo>
                  <a:lnTo>
                    <a:pt x="573" y="13"/>
                  </a:lnTo>
                  <a:lnTo>
                    <a:pt x="611" y="13"/>
                  </a:lnTo>
                  <a:lnTo>
                    <a:pt x="652" y="13"/>
                  </a:lnTo>
                  <a:lnTo>
                    <a:pt x="695" y="13"/>
                  </a:lnTo>
                  <a:lnTo>
                    <a:pt x="740" y="13"/>
                  </a:lnTo>
                  <a:lnTo>
                    <a:pt x="785" y="13"/>
                  </a:lnTo>
                  <a:lnTo>
                    <a:pt x="830" y="12"/>
                  </a:lnTo>
                  <a:lnTo>
                    <a:pt x="875" y="12"/>
                  </a:lnTo>
                  <a:lnTo>
                    <a:pt x="919" y="12"/>
                  </a:lnTo>
                  <a:lnTo>
                    <a:pt x="961" y="11"/>
                  </a:lnTo>
                  <a:lnTo>
                    <a:pt x="1000" y="11"/>
                  </a:lnTo>
                  <a:lnTo>
                    <a:pt x="1036" y="10"/>
                  </a:lnTo>
                  <a:lnTo>
                    <a:pt x="1069" y="10"/>
                  </a:lnTo>
                  <a:lnTo>
                    <a:pt x="1097" y="10"/>
                  </a:lnTo>
                  <a:lnTo>
                    <a:pt x="1121" y="10"/>
                  </a:lnTo>
                  <a:lnTo>
                    <a:pt x="1138" y="10"/>
                  </a:lnTo>
                  <a:lnTo>
                    <a:pt x="1166" y="10"/>
                  </a:lnTo>
                  <a:lnTo>
                    <a:pt x="1202" y="10"/>
                  </a:lnTo>
                  <a:lnTo>
                    <a:pt x="1245" y="10"/>
                  </a:lnTo>
                  <a:lnTo>
                    <a:pt x="1295" y="10"/>
                  </a:lnTo>
                  <a:lnTo>
                    <a:pt x="1350" y="11"/>
                  </a:lnTo>
                  <a:lnTo>
                    <a:pt x="1410" y="11"/>
                  </a:lnTo>
                  <a:lnTo>
                    <a:pt x="1473" y="12"/>
                  </a:lnTo>
                  <a:lnTo>
                    <a:pt x="1540" y="13"/>
                  </a:lnTo>
                  <a:lnTo>
                    <a:pt x="1608" y="13"/>
                  </a:lnTo>
                  <a:lnTo>
                    <a:pt x="1678" y="14"/>
                  </a:lnTo>
                  <a:lnTo>
                    <a:pt x="1747" y="14"/>
                  </a:lnTo>
                  <a:lnTo>
                    <a:pt x="1816" y="15"/>
                  </a:lnTo>
                  <a:lnTo>
                    <a:pt x="1883" y="16"/>
                  </a:lnTo>
                  <a:lnTo>
                    <a:pt x="1948" y="16"/>
                  </a:lnTo>
                  <a:lnTo>
                    <a:pt x="2009" y="17"/>
                  </a:lnTo>
                  <a:lnTo>
                    <a:pt x="2066" y="17"/>
                  </a:lnTo>
                  <a:lnTo>
                    <a:pt x="2117" y="17"/>
                  </a:lnTo>
                  <a:lnTo>
                    <a:pt x="2163" y="18"/>
                  </a:lnTo>
                  <a:lnTo>
                    <a:pt x="2201" y="18"/>
                  </a:lnTo>
                  <a:lnTo>
                    <a:pt x="2232" y="18"/>
                  </a:lnTo>
                  <a:lnTo>
                    <a:pt x="2245" y="18"/>
                  </a:lnTo>
                  <a:lnTo>
                    <a:pt x="2292" y="17"/>
                  </a:lnTo>
                  <a:lnTo>
                    <a:pt x="2324" y="17"/>
                  </a:lnTo>
                  <a:lnTo>
                    <a:pt x="2360" y="16"/>
                  </a:lnTo>
                  <a:lnTo>
                    <a:pt x="2400" y="15"/>
                  </a:lnTo>
                  <a:lnTo>
                    <a:pt x="2443" y="15"/>
                  </a:lnTo>
                  <a:lnTo>
                    <a:pt x="2489" y="14"/>
                  </a:lnTo>
                  <a:lnTo>
                    <a:pt x="2536" y="13"/>
                  </a:lnTo>
                  <a:lnTo>
                    <a:pt x="2584" y="13"/>
                  </a:lnTo>
                  <a:lnTo>
                    <a:pt x="2632" y="12"/>
                  </a:lnTo>
                  <a:lnTo>
                    <a:pt x="2679" y="12"/>
                  </a:lnTo>
                  <a:lnTo>
                    <a:pt x="2725" y="11"/>
                  </a:lnTo>
                  <a:lnTo>
                    <a:pt x="2768" y="11"/>
                  </a:lnTo>
                  <a:lnTo>
                    <a:pt x="2809" y="11"/>
                  </a:lnTo>
                  <a:lnTo>
                    <a:pt x="2846" y="11"/>
                  </a:lnTo>
                  <a:lnTo>
                    <a:pt x="2878" y="11"/>
                  </a:lnTo>
                  <a:lnTo>
                    <a:pt x="2906" y="12"/>
                  </a:lnTo>
                  <a:lnTo>
                    <a:pt x="2927" y="12"/>
                  </a:lnTo>
                  <a:lnTo>
                    <a:pt x="2941" y="13"/>
                  </a:lnTo>
                  <a:lnTo>
                    <a:pt x="2961" y="14"/>
                  </a:lnTo>
                  <a:lnTo>
                    <a:pt x="2996" y="15"/>
                  </a:lnTo>
                  <a:lnTo>
                    <a:pt x="3045" y="15"/>
                  </a:lnTo>
                  <a:lnTo>
                    <a:pt x="3107" y="15"/>
                  </a:lnTo>
                  <a:lnTo>
                    <a:pt x="3178" y="15"/>
                  </a:lnTo>
                  <a:lnTo>
                    <a:pt x="3259" y="15"/>
                  </a:lnTo>
                  <a:lnTo>
                    <a:pt x="3347" y="15"/>
                  </a:lnTo>
                  <a:lnTo>
                    <a:pt x="3440" y="14"/>
                  </a:lnTo>
                  <a:lnTo>
                    <a:pt x="3537" y="14"/>
                  </a:lnTo>
                  <a:lnTo>
                    <a:pt x="3635" y="13"/>
                  </a:lnTo>
                  <a:lnTo>
                    <a:pt x="3733" y="13"/>
                  </a:lnTo>
                  <a:lnTo>
                    <a:pt x="3830" y="12"/>
                  </a:lnTo>
                  <a:lnTo>
                    <a:pt x="3923" y="12"/>
                  </a:lnTo>
                  <a:lnTo>
                    <a:pt x="4012" y="12"/>
                  </a:lnTo>
                  <a:lnTo>
                    <a:pt x="4093" y="11"/>
                  </a:lnTo>
                  <a:lnTo>
                    <a:pt x="4165" y="11"/>
                  </a:lnTo>
                  <a:lnTo>
                    <a:pt x="4228" y="12"/>
                  </a:lnTo>
                  <a:lnTo>
                    <a:pt x="4278" y="12"/>
                  </a:lnTo>
                  <a:lnTo>
                    <a:pt x="4314" y="13"/>
                  </a:lnTo>
                  <a:lnTo>
                    <a:pt x="4334" y="14"/>
                  </a:lnTo>
                  <a:lnTo>
                    <a:pt x="4358" y="15"/>
                  </a:lnTo>
                  <a:lnTo>
                    <a:pt x="4390" y="17"/>
                  </a:lnTo>
                  <a:lnTo>
                    <a:pt x="4430" y="18"/>
                  </a:lnTo>
                  <a:lnTo>
                    <a:pt x="4476" y="18"/>
                  </a:lnTo>
                  <a:lnTo>
                    <a:pt x="4527" y="19"/>
                  </a:lnTo>
                  <a:lnTo>
                    <a:pt x="4583" y="19"/>
                  </a:lnTo>
                  <a:lnTo>
                    <a:pt x="4643" y="19"/>
                  </a:lnTo>
                  <a:lnTo>
                    <a:pt x="4705" y="18"/>
                  </a:lnTo>
                  <a:lnTo>
                    <a:pt x="4769" y="18"/>
                  </a:lnTo>
                  <a:lnTo>
                    <a:pt x="4834" y="17"/>
                  </a:lnTo>
                  <a:lnTo>
                    <a:pt x="4898" y="17"/>
                  </a:lnTo>
                  <a:lnTo>
                    <a:pt x="4962" y="16"/>
                  </a:lnTo>
                  <a:lnTo>
                    <a:pt x="5024" y="15"/>
                  </a:lnTo>
                  <a:lnTo>
                    <a:pt x="5082" y="15"/>
                  </a:lnTo>
                  <a:lnTo>
                    <a:pt x="5137" y="14"/>
                  </a:lnTo>
                  <a:lnTo>
                    <a:pt x="5187" y="13"/>
                  </a:lnTo>
                  <a:lnTo>
                    <a:pt x="5232" y="13"/>
                  </a:lnTo>
                  <a:lnTo>
                    <a:pt x="5269" y="12"/>
                  </a:lnTo>
                  <a:lnTo>
                    <a:pt x="5299" y="12"/>
                  </a:lnTo>
                  <a:lnTo>
                    <a:pt x="5321" y="12"/>
                  </a:lnTo>
                  <a:lnTo>
                    <a:pt x="5327" y="12"/>
                  </a:lnTo>
                  <a:lnTo>
                    <a:pt x="5337" y="12"/>
                  </a:lnTo>
                  <a:lnTo>
                    <a:pt x="5351" y="11"/>
                  </a:lnTo>
                  <a:lnTo>
                    <a:pt x="5369" y="11"/>
                  </a:lnTo>
                  <a:lnTo>
                    <a:pt x="5389" y="11"/>
                  </a:lnTo>
                  <a:lnTo>
                    <a:pt x="5411" y="10"/>
                  </a:lnTo>
                  <a:lnTo>
                    <a:pt x="5436" y="10"/>
                  </a:lnTo>
                  <a:lnTo>
                    <a:pt x="5462" y="9"/>
                  </a:lnTo>
                  <a:lnTo>
                    <a:pt x="5489" y="9"/>
                  </a:lnTo>
                  <a:lnTo>
                    <a:pt x="5517" y="8"/>
                  </a:lnTo>
                  <a:lnTo>
                    <a:pt x="5546" y="8"/>
                  </a:lnTo>
                  <a:lnTo>
                    <a:pt x="5575" y="7"/>
                  </a:lnTo>
                  <a:lnTo>
                    <a:pt x="5603" y="6"/>
                  </a:lnTo>
                  <a:lnTo>
                    <a:pt x="5630" y="6"/>
                  </a:lnTo>
                  <a:lnTo>
                    <a:pt x="5657" y="6"/>
                  </a:lnTo>
                  <a:lnTo>
                    <a:pt x="5682" y="5"/>
                  </a:lnTo>
                  <a:lnTo>
                    <a:pt x="5704" y="5"/>
                  </a:lnTo>
                  <a:lnTo>
                    <a:pt x="5725" y="5"/>
                  </a:lnTo>
                  <a:lnTo>
                    <a:pt x="5743" y="5"/>
                  </a:lnTo>
                  <a:lnTo>
                    <a:pt x="5757" y="5"/>
                  </a:lnTo>
                  <a:lnTo>
                    <a:pt x="5772" y="5"/>
                  </a:lnTo>
                  <a:lnTo>
                    <a:pt x="5793" y="5"/>
                  </a:lnTo>
                  <a:lnTo>
                    <a:pt x="5817" y="5"/>
                  </a:lnTo>
                  <a:lnTo>
                    <a:pt x="5845" y="5"/>
                  </a:lnTo>
                  <a:lnTo>
                    <a:pt x="5877" y="5"/>
                  </a:lnTo>
                  <a:lnTo>
                    <a:pt x="5911" y="4"/>
                  </a:lnTo>
                  <a:lnTo>
                    <a:pt x="5948" y="4"/>
                  </a:lnTo>
                  <a:lnTo>
                    <a:pt x="5985" y="3"/>
                  </a:lnTo>
                  <a:lnTo>
                    <a:pt x="6024" y="3"/>
                  </a:lnTo>
                  <a:lnTo>
                    <a:pt x="6063" y="2"/>
                  </a:lnTo>
                  <a:lnTo>
                    <a:pt x="6102" y="2"/>
                  </a:lnTo>
                  <a:lnTo>
                    <a:pt x="6141" y="2"/>
                  </a:lnTo>
                  <a:lnTo>
                    <a:pt x="6178" y="1"/>
                  </a:lnTo>
                  <a:lnTo>
                    <a:pt x="6213" y="1"/>
                  </a:lnTo>
                  <a:lnTo>
                    <a:pt x="6246" y="1"/>
                  </a:lnTo>
                  <a:lnTo>
                    <a:pt x="6276" y="0"/>
                  </a:lnTo>
                  <a:lnTo>
                    <a:pt x="6302" y="0"/>
                  </a:lnTo>
                  <a:lnTo>
                    <a:pt x="6325" y="0"/>
                  </a:lnTo>
                  <a:lnTo>
                    <a:pt x="6343" y="1"/>
                  </a:lnTo>
                  <a:lnTo>
                    <a:pt x="6355" y="1"/>
                  </a:lnTo>
                  <a:lnTo>
                    <a:pt x="6378" y="2"/>
                  </a:lnTo>
                  <a:lnTo>
                    <a:pt x="6409" y="2"/>
                  </a:lnTo>
                  <a:lnTo>
                    <a:pt x="6447" y="2"/>
                  </a:lnTo>
                  <a:lnTo>
                    <a:pt x="6492" y="3"/>
                  </a:lnTo>
                  <a:lnTo>
                    <a:pt x="6542" y="3"/>
                  </a:lnTo>
                  <a:lnTo>
                    <a:pt x="6597" y="2"/>
                  </a:lnTo>
                  <a:lnTo>
                    <a:pt x="6655" y="2"/>
                  </a:lnTo>
                  <a:lnTo>
                    <a:pt x="6716" y="2"/>
                  </a:lnTo>
                  <a:lnTo>
                    <a:pt x="6778" y="2"/>
                  </a:lnTo>
                  <a:lnTo>
                    <a:pt x="6840" y="1"/>
                  </a:lnTo>
                  <a:lnTo>
                    <a:pt x="6902" y="1"/>
                  </a:lnTo>
                  <a:lnTo>
                    <a:pt x="6962" y="1"/>
                  </a:lnTo>
                  <a:lnTo>
                    <a:pt x="7020" y="1"/>
                  </a:lnTo>
                  <a:lnTo>
                    <a:pt x="7075" y="0"/>
                  </a:lnTo>
                  <a:lnTo>
                    <a:pt x="7124" y="0"/>
                  </a:lnTo>
                  <a:lnTo>
                    <a:pt x="7169" y="1"/>
                  </a:lnTo>
                  <a:lnTo>
                    <a:pt x="7207" y="1"/>
                  </a:lnTo>
                  <a:lnTo>
                    <a:pt x="7237" y="2"/>
                  </a:lnTo>
                  <a:lnTo>
                    <a:pt x="7259" y="2"/>
                  </a:lnTo>
                  <a:lnTo>
                    <a:pt x="7272" y="3"/>
                  </a:lnTo>
                </a:path>
              </a:pathLst>
            </a:custGeom>
            <a:noFill/>
            <a:ln w="6350">
              <a:solidFill>
                <a:srgbClr val="00B0C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sp>
        <p:nvSpPr>
          <p:cNvPr id="11" name="4 Marcador de contenido">
            <a:extLst>
              <a:ext uri="{FF2B5EF4-FFF2-40B4-BE49-F238E27FC236}">
                <a16:creationId xmlns:a16="http://schemas.microsoft.com/office/drawing/2014/main" id="{97FD7FBE-4EDB-4C49-A131-5FE90A21D765}"/>
              </a:ext>
            </a:extLst>
          </p:cNvPr>
          <p:cNvSpPr txBox="1">
            <a:spLocks/>
          </p:cNvSpPr>
          <p:nvPr/>
        </p:nvSpPr>
        <p:spPr>
          <a:xfrm>
            <a:off x="299567" y="750534"/>
            <a:ext cx="7826965"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latin typeface="Kristen ITC" panose="03050502040202030202" pitchFamily="66" charset="0"/>
              </a:rPr>
              <a:t>Hacia una pedagogía de la reducción del riesgo de contingencias sanitarias.</a:t>
            </a:r>
            <a:endParaRPr lang="es-MX" dirty="0"/>
          </a:p>
        </p:txBody>
      </p:sp>
      <p:sp>
        <p:nvSpPr>
          <p:cNvPr id="19" name="CuadroTexto 18">
            <a:extLst>
              <a:ext uri="{FF2B5EF4-FFF2-40B4-BE49-F238E27FC236}">
                <a16:creationId xmlns:a16="http://schemas.microsoft.com/office/drawing/2014/main" id="{EAF95134-A663-4DC9-BC66-8CAD9BD5F77E}"/>
              </a:ext>
            </a:extLst>
          </p:cNvPr>
          <p:cNvSpPr txBox="1"/>
          <p:nvPr/>
        </p:nvSpPr>
        <p:spPr>
          <a:xfrm>
            <a:off x="1096247" y="2630333"/>
            <a:ext cx="10858485" cy="3785652"/>
          </a:xfrm>
          <a:prstGeom prst="rect">
            <a:avLst/>
          </a:prstGeom>
          <a:noFill/>
        </p:spPr>
        <p:txBody>
          <a:bodyPr wrap="none" rtlCol="0">
            <a:spAutoFit/>
          </a:bodyPr>
          <a:lstStyle/>
          <a:p>
            <a:pPr algn="just"/>
            <a:r>
              <a:rPr lang="es-MX" sz="2000" dirty="0"/>
              <a:t>Aprendizaje interactivo: lluvia de ideas, discusiones en pareja grupos pequeños y con el conjunto</a:t>
            </a:r>
          </a:p>
          <a:p>
            <a:pPr algn="just"/>
            <a:r>
              <a:rPr lang="es-MX" sz="2000" dirty="0"/>
              <a:t> grupo, presentaciones por estudiantes, Docentes o especialistas visitantes relacionados con el tema.</a:t>
            </a:r>
          </a:p>
          <a:p>
            <a:pPr algn="just"/>
            <a:endParaRPr lang="es-MX" sz="2000" dirty="0"/>
          </a:p>
          <a:p>
            <a:pPr algn="just"/>
            <a:r>
              <a:rPr lang="es-MX" sz="2000" dirty="0"/>
              <a:t>Aprendizaje afectivo: </a:t>
            </a:r>
            <a:r>
              <a:rPr lang="es-MX" sz="2000" b="1" dirty="0">
                <a:solidFill>
                  <a:schemeClr val="accent2">
                    <a:lumMod val="75000"/>
                  </a:schemeClr>
                </a:solidFill>
              </a:rPr>
              <a:t>Compartir sentimientos </a:t>
            </a:r>
            <a:r>
              <a:rPr lang="es-MX" sz="2000" dirty="0"/>
              <a:t>sobre las situaciones que vivieron en el confinamiento </a:t>
            </a:r>
          </a:p>
          <a:p>
            <a:pPr algn="just"/>
            <a:r>
              <a:rPr lang="es-MX" sz="2000" dirty="0"/>
              <a:t>COVID-19 y ejercicios de </a:t>
            </a:r>
            <a:r>
              <a:rPr lang="es-MX" sz="2000" b="1" dirty="0">
                <a:solidFill>
                  <a:schemeClr val="accent2">
                    <a:lumMod val="75000"/>
                  </a:schemeClr>
                </a:solidFill>
              </a:rPr>
              <a:t>empatía.</a:t>
            </a:r>
          </a:p>
          <a:p>
            <a:pPr algn="just"/>
            <a:endParaRPr lang="es-MX" sz="2000" dirty="0"/>
          </a:p>
          <a:p>
            <a:pPr algn="just"/>
            <a:r>
              <a:rPr lang="es-MX" sz="2000" dirty="0"/>
              <a:t>Aprendizaje Investigativo: Investigación y análisis de riesgos.</a:t>
            </a:r>
          </a:p>
          <a:p>
            <a:pPr algn="just"/>
            <a:endParaRPr lang="es-MX" sz="2000" dirty="0"/>
          </a:p>
          <a:p>
            <a:pPr algn="just"/>
            <a:r>
              <a:rPr lang="es-MX" sz="2000" dirty="0"/>
              <a:t>Aprendizaje Experimental: Juegos de mesa (rompecabezas con conceptos de la contingencia sanitaria).</a:t>
            </a:r>
          </a:p>
          <a:p>
            <a:pPr algn="just"/>
            <a:endParaRPr lang="es-MX" sz="2000" dirty="0"/>
          </a:p>
          <a:p>
            <a:pPr algn="just"/>
            <a:r>
              <a:rPr lang="es-MX" sz="2000" dirty="0"/>
              <a:t>Aprendizajes de Acción: desarrollar mapas de riesgo, diseñar campañas de protección, reducción de</a:t>
            </a:r>
          </a:p>
          <a:p>
            <a:pPr algn="just"/>
            <a:r>
              <a:rPr lang="es-MX" sz="2000" dirty="0"/>
              <a:t> riesgos  (cartel).</a:t>
            </a:r>
          </a:p>
        </p:txBody>
      </p:sp>
      <p:sp>
        <p:nvSpPr>
          <p:cNvPr id="22" name="CuadroTexto 21">
            <a:extLst>
              <a:ext uri="{FF2B5EF4-FFF2-40B4-BE49-F238E27FC236}">
                <a16:creationId xmlns:a16="http://schemas.microsoft.com/office/drawing/2014/main" id="{934600AD-828D-421D-ACF3-FBD91EE74E08}"/>
              </a:ext>
            </a:extLst>
          </p:cNvPr>
          <p:cNvSpPr txBox="1"/>
          <p:nvPr/>
        </p:nvSpPr>
        <p:spPr>
          <a:xfrm>
            <a:off x="2719148" y="2318675"/>
            <a:ext cx="7312579" cy="369332"/>
          </a:xfrm>
          <a:prstGeom prst="rect">
            <a:avLst/>
          </a:prstGeom>
          <a:noFill/>
        </p:spPr>
        <p:txBody>
          <a:bodyPr wrap="none" rtlCol="0">
            <a:spAutoFit/>
          </a:bodyPr>
          <a:lstStyle/>
          <a:p>
            <a:r>
              <a:rPr lang="es-MX" dirty="0">
                <a:solidFill>
                  <a:schemeClr val="accent1">
                    <a:lumMod val="75000"/>
                  </a:schemeClr>
                </a:solidFill>
              </a:rPr>
              <a:t>PONGAMOS EN PRÁCTICA NUESTRAS COMPETENCIAS SOCIOEMOCIONALES.</a:t>
            </a:r>
          </a:p>
        </p:txBody>
      </p:sp>
      <p:pic>
        <p:nvPicPr>
          <p:cNvPr id="23" name="Imagen 22">
            <a:extLst>
              <a:ext uri="{FF2B5EF4-FFF2-40B4-BE49-F238E27FC236}">
                <a16:creationId xmlns:a16="http://schemas.microsoft.com/office/drawing/2014/main" id="{21C462D3-D755-4980-86A8-1D51FED253BB}"/>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Lst>
          </a:blip>
          <a:stretch>
            <a:fillRect/>
          </a:stretch>
        </p:blipFill>
        <p:spPr>
          <a:xfrm>
            <a:off x="9504217" y="56167"/>
            <a:ext cx="2200734" cy="1960404"/>
          </a:xfrm>
          <a:prstGeom prst="rect">
            <a:avLst/>
          </a:prstGeom>
        </p:spPr>
      </p:pic>
      <p:sp>
        <p:nvSpPr>
          <p:cNvPr id="28" name="3 Título">
            <a:extLst>
              <a:ext uri="{FF2B5EF4-FFF2-40B4-BE49-F238E27FC236}">
                <a16:creationId xmlns:a16="http://schemas.microsoft.com/office/drawing/2014/main" id="{D79CDC69-1E64-4F70-ADFB-C9FD6DB5BD40}"/>
              </a:ext>
            </a:extLst>
          </p:cNvPr>
          <p:cNvSpPr txBox="1">
            <a:spLocks/>
          </p:cNvSpPr>
          <p:nvPr/>
        </p:nvSpPr>
        <p:spPr>
          <a:xfrm>
            <a:off x="205927" y="-53285"/>
            <a:ext cx="1780639"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2400" b="1" dirty="0">
                <a:solidFill>
                  <a:schemeClr val="accent1">
                    <a:lumMod val="75000"/>
                  </a:schemeClr>
                </a:solidFill>
              </a:rPr>
              <a:t>Dinámica 1.</a:t>
            </a:r>
          </a:p>
        </p:txBody>
      </p:sp>
    </p:spTree>
    <p:extLst>
      <p:ext uri="{BB962C8B-B14F-4D97-AF65-F5344CB8AC3E}">
        <p14:creationId xmlns:p14="http://schemas.microsoft.com/office/powerpoint/2010/main" val="87998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F36A47-11AB-4137-85E9-080F58901A93}"/>
              </a:ext>
            </a:extLst>
          </p:cNvPr>
          <p:cNvSpPr txBox="1"/>
          <p:nvPr/>
        </p:nvSpPr>
        <p:spPr>
          <a:xfrm>
            <a:off x="466234" y="1225689"/>
            <a:ext cx="11259531" cy="5632311"/>
          </a:xfrm>
          <a:prstGeom prst="rect">
            <a:avLst/>
          </a:prstGeom>
          <a:noFill/>
        </p:spPr>
        <p:txBody>
          <a:bodyPr wrap="square" rtlCol="0">
            <a:spAutoFit/>
          </a:bodyPr>
          <a:lstStyle/>
          <a:p>
            <a:pPr algn="just"/>
            <a:r>
              <a:rPr lang="es-MX" sz="2000" dirty="0"/>
              <a:t>Para poder calmarnos necesitamos un estado físico-anímico relajado, cuya base está en la respiración pues, </a:t>
            </a:r>
          </a:p>
          <a:p>
            <a:pPr algn="just"/>
            <a:r>
              <a:rPr lang="es-MX" sz="2000" dirty="0"/>
              <a:t>es por medio de ésta que podemos lograr relajación y tranquilidad en momentos de tensión y agitación. </a:t>
            </a:r>
          </a:p>
          <a:p>
            <a:pPr algn="just"/>
            <a:endParaRPr lang="es-MX" sz="2000" dirty="0"/>
          </a:p>
          <a:p>
            <a:pPr algn="just"/>
            <a:r>
              <a:rPr lang="es-MX" sz="2000" dirty="0"/>
              <a:t>La forma en que respiramos está en estrecha relación con nuestros estados de ánimo.</a:t>
            </a:r>
          </a:p>
          <a:p>
            <a:pPr algn="just"/>
            <a:endParaRPr lang="es-MX" sz="2000" dirty="0"/>
          </a:p>
          <a:p>
            <a:pPr algn="just"/>
            <a:r>
              <a:rPr lang="es-MX" sz="2000" dirty="0"/>
              <a:t>Aprender a respirar bien y modificar la respiración cuando se altera, permite mantener el ánimo en alto y enfrentar mejor nuestra vida diaria y afrontar el estrés y la sobrecarga que se genera por variables  externas a nosotros mismos.</a:t>
            </a:r>
          </a:p>
          <a:p>
            <a:pPr algn="just"/>
            <a:endParaRPr lang="es-MX" sz="2000" dirty="0"/>
          </a:p>
          <a:p>
            <a:pPr algn="just"/>
            <a:r>
              <a:rPr lang="es-MX" sz="2000" dirty="0"/>
              <a:t>Todo aprendizaje necesita de repetición para tornarse un hábito, la mayoría de las personas no saben respirar abdominalmente, (respiración de calma) ahí la importancia de aprender a hacerlo bien.</a:t>
            </a:r>
          </a:p>
          <a:p>
            <a:pPr algn="just"/>
            <a:endParaRPr lang="es-MX" sz="2000" dirty="0"/>
          </a:p>
          <a:p>
            <a:pPr algn="just"/>
            <a:r>
              <a:rPr lang="es-MX" sz="2000" dirty="0"/>
              <a:t>Respirar bien oxigena e irriga nuestro cerebro, permitiendo pensar, concentrarse y que nuestras acciones sean más efectivas.</a:t>
            </a:r>
          </a:p>
          <a:p>
            <a:pPr algn="just"/>
            <a:endParaRPr lang="es-MX" sz="2000" dirty="0"/>
          </a:p>
          <a:p>
            <a:pPr algn="just"/>
            <a:r>
              <a:rPr lang="es-MX" sz="2000" dirty="0"/>
              <a:t>Tomar conciencia de como el aire entra y sale de nuestro cuerpo, su fuerza, su ritmo, sus efectos en nosotros mismos y en el exterior, ayuda a auto regularnos en los momentos difíciles o tensos y ponerla concentración en la tarea.</a:t>
            </a:r>
          </a:p>
        </p:txBody>
      </p:sp>
      <p:sp>
        <p:nvSpPr>
          <p:cNvPr id="20" name="Rectángulo 19">
            <a:extLst>
              <a:ext uri="{FF2B5EF4-FFF2-40B4-BE49-F238E27FC236}">
                <a16:creationId xmlns:a16="http://schemas.microsoft.com/office/drawing/2014/main" id="{167F95E7-6CB5-4C8A-9CA4-910C7EB78A3F}"/>
              </a:ext>
            </a:extLst>
          </p:cNvPr>
          <p:cNvSpPr/>
          <p:nvPr/>
        </p:nvSpPr>
        <p:spPr>
          <a:xfrm>
            <a:off x="-1" y="0"/>
            <a:ext cx="12192000" cy="10429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   </a:t>
            </a:r>
            <a:r>
              <a:rPr lang="es-ES" sz="4000" dirty="0">
                <a:ln w="0"/>
                <a:solidFill>
                  <a:schemeClr val="bg1"/>
                </a:solidFill>
                <a:effectLst>
                  <a:outerShdw blurRad="38100" dist="25400" dir="5400000" algn="ctr" rotWithShape="0">
                    <a:srgbClr val="6E747A">
                      <a:alpha val="43000"/>
                    </a:srgbClr>
                  </a:outerShdw>
                </a:effectLst>
                <a:latin typeface="Kristen ITC" panose="03050502040202030202" pitchFamily="66" charset="0"/>
              </a:rPr>
              <a:t>Aprender a calmarse...</a:t>
            </a:r>
          </a:p>
        </p:txBody>
      </p:sp>
      <p:sp>
        <p:nvSpPr>
          <p:cNvPr id="21" name="Rectángulo 20">
            <a:extLst>
              <a:ext uri="{FF2B5EF4-FFF2-40B4-BE49-F238E27FC236}">
                <a16:creationId xmlns:a16="http://schemas.microsoft.com/office/drawing/2014/main" id="{F6529581-595B-452F-978F-ED2F2A376EB3}"/>
              </a:ext>
            </a:extLst>
          </p:cNvPr>
          <p:cNvSpPr/>
          <p:nvPr/>
        </p:nvSpPr>
        <p:spPr>
          <a:xfrm>
            <a:off x="0" y="757238"/>
            <a:ext cx="12192000" cy="285750"/>
          </a:xfrm>
          <a:prstGeom prst="rect">
            <a:avLst/>
          </a:prstGeom>
          <a:solidFill>
            <a:srgbClr val="4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398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11" name="4 Marcador de contenido">
            <a:extLst>
              <a:ext uri="{FF2B5EF4-FFF2-40B4-BE49-F238E27FC236}">
                <a16:creationId xmlns:a16="http://schemas.microsoft.com/office/drawing/2014/main" id="{97FD7FBE-4EDB-4C49-A131-5FE90A21D765}"/>
              </a:ext>
            </a:extLst>
          </p:cNvPr>
          <p:cNvSpPr txBox="1">
            <a:spLocks/>
          </p:cNvSpPr>
          <p:nvPr/>
        </p:nvSpPr>
        <p:spPr>
          <a:xfrm>
            <a:off x="6831399" y="625525"/>
            <a:ext cx="4954604" cy="1266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latin typeface="Kristen ITC" panose="03050502040202030202" pitchFamily="66" charset="0"/>
              </a:rPr>
              <a:t>Aprender a Calmarse...</a:t>
            </a:r>
            <a:endParaRPr lang="es-MX" dirty="0"/>
          </a:p>
        </p:txBody>
      </p:sp>
      <p:sp>
        <p:nvSpPr>
          <p:cNvPr id="3" name="CuadroTexto 2">
            <a:extLst>
              <a:ext uri="{FF2B5EF4-FFF2-40B4-BE49-F238E27FC236}">
                <a16:creationId xmlns:a16="http://schemas.microsoft.com/office/drawing/2014/main" id="{C6F36A47-11AB-4137-85E9-080F58901A93}"/>
              </a:ext>
            </a:extLst>
          </p:cNvPr>
          <p:cNvSpPr txBox="1"/>
          <p:nvPr/>
        </p:nvSpPr>
        <p:spPr>
          <a:xfrm>
            <a:off x="466234" y="1225689"/>
            <a:ext cx="11259531" cy="2554545"/>
          </a:xfrm>
          <a:prstGeom prst="rect">
            <a:avLst/>
          </a:prstGeom>
          <a:noFill/>
        </p:spPr>
        <p:txBody>
          <a:bodyPr wrap="square" rtlCol="0">
            <a:spAutoFit/>
          </a:bodyPr>
          <a:lstStyle/>
          <a:p>
            <a:pPr algn="just"/>
            <a:r>
              <a:rPr lang="es-MX" sz="2000" dirty="0"/>
              <a:t>Existen diferentes formas de relajarse que podemos enseñar: Contactarse con el cuerpo, con la tierra, concentrándose en diferentes cosas, imaginar un lugar que les gusta mucho, etc.</a:t>
            </a:r>
          </a:p>
          <a:p>
            <a:pPr algn="just"/>
            <a:r>
              <a:rPr lang="es-MX" sz="2000" dirty="0"/>
              <a:t>El docente puede elegir diferentes elementos en los que el alumno se concentre, estimulando de esta manera, su memoria, imaginación y los sentidos.</a:t>
            </a:r>
          </a:p>
          <a:p>
            <a:pPr algn="just"/>
            <a:endParaRPr lang="es-MX" sz="2000" dirty="0"/>
          </a:p>
          <a:p>
            <a:pPr algn="just"/>
            <a:r>
              <a:rPr lang="es-MX" sz="2000" dirty="0"/>
              <a:t>A continuación se presentan una serie de ejercicios que ocupan muy poco tiempo (desde dos minutos) y que tienen alto impacto en lograr condiciones adecuadas para el aprendizaje.</a:t>
            </a:r>
          </a:p>
          <a:p>
            <a:pPr algn="just"/>
            <a:endParaRPr lang="es-MX" sz="2000" dirty="0"/>
          </a:p>
        </p:txBody>
      </p:sp>
    </p:spTree>
    <p:extLst>
      <p:ext uri="{BB962C8B-B14F-4D97-AF65-F5344CB8AC3E}">
        <p14:creationId xmlns:p14="http://schemas.microsoft.com/office/powerpoint/2010/main" val="18997177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3658</TotalTime>
  <Words>2720</Words>
  <Application>Microsoft Office PowerPoint</Application>
  <PresentationFormat>Panorámica</PresentationFormat>
  <Paragraphs>196</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Kristen ITC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190</cp:revision>
  <dcterms:created xsi:type="dcterms:W3CDTF">2020-05-25T06:46:24Z</dcterms:created>
  <dcterms:modified xsi:type="dcterms:W3CDTF">2020-06-08T23:47:57Z</dcterms:modified>
</cp:coreProperties>
</file>